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  <p:sldMasterId id="2147483720" r:id="rId2"/>
    <p:sldMasterId id="2147483747" r:id="rId3"/>
  </p:sldMasterIdLst>
  <p:notesMasterIdLst>
    <p:notesMasterId r:id="rId33"/>
  </p:notesMasterIdLst>
  <p:sldIdLst>
    <p:sldId id="256" r:id="rId4"/>
    <p:sldId id="613" r:id="rId5"/>
    <p:sldId id="606" r:id="rId6"/>
    <p:sldId id="277" r:id="rId7"/>
    <p:sldId id="585" r:id="rId8"/>
    <p:sldId id="615" r:id="rId9"/>
    <p:sldId id="590" r:id="rId10"/>
    <p:sldId id="258" r:id="rId11"/>
    <p:sldId id="614" r:id="rId12"/>
    <p:sldId id="279" r:id="rId13"/>
    <p:sldId id="266" r:id="rId14"/>
    <p:sldId id="278" r:id="rId15"/>
    <p:sldId id="296" r:id="rId16"/>
    <p:sldId id="603" r:id="rId17"/>
    <p:sldId id="591" r:id="rId18"/>
    <p:sldId id="280" r:id="rId19"/>
    <p:sldId id="281" r:id="rId20"/>
    <p:sldId id="282" r:id="rId21"/>
    <p:sldId id="283" r:id="rId22"/>
    <p:sldId id="267" r:id="rId23"/>
    <p:sldId id="297" r:id="rId24"/>
    <p:sldId id="621" r:id="rId25"/>
    <p:sldId id="616" r:id="rId26"/>
    <p:sldId id="617" r:id="rId27"/>
    <p:sldId id="272" r:id="rId28"/>
    <p:sldId id="273" r:id="rId29"/>
    <p:sldId id="604" r:id="rId30"/>
    <p:sldId id="587" r:id="rId31"/>
    <p:sldId id="56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CE2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1"/>
    <p:restoredTop sz="95859" autoAdjust="0"/>
  </p:normalViewPr>
  <p:slideViewPr>
    <p:cSldViewPr snapToGrid="0" snapToObjects="1">
      <p:cViewPr varScale="1">
        <p:scale>
          <a:sx n="113" d="100"/>
          <a:sy n="113" d="100"/>
        </p:scale>
        <p:origin x="40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17F18-9826-4E51-897F-3D096101317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C7813C4-D2E5-4FB8-9835-5C40D255A2E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Sample Collection</a:t>
          </a:r>
        </a:p>
      </dgm:t>
    </dgm:pt>
    <dgm:pt modelId="{60239387-F53E-43BD-931A-3FBF9FBCF9BF}" type="parTrans" cxnId="{AE7294FB-74B0-458F-A83C-7454CA0B6DAC}">
      <dgm:prSet/>
      <dgm:spPr/>
      <dgm:t>
        <a:bodyPr/>
        <a:lstStyle/>
        <a:p>
          <a:endParaRPr lang="en-US"/>
        </a:p>
      </dgm:t>
    </dgm:pt>
    <dgm:pt modelId="{46F18A9A-A41A-4E00-994A-DAF0DF4BC98B}" type="sibTrans" cxnId="{AE7294FB-74B0-458F-A83C-7454CA0B6DAC}">
      <dgm:prSet/>
      <dgm:spPr/>
      <dgm:t>
        <a:bodyPr/>
        <a:lstStyle/>
        <a:p>
          <a:endParaRPr lang="en-US"/>
        </a:p>
      </dgm:t>
    </dgm:pt>
    <dgm:pt modelId="{58CD76EC-5E40-47F3-A786-D07BE8138895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DNA Extraction</a:t>
          </a:r>
        </a:p>
      </dgm:t>
    </dgm:pt>
    <dgm:pt modelId="{69DC64F7-07CF-407C-AF6E-F09135EBB2C2}" type="parTrans" cxnId="{69D133B6-E630-4FC7-9DF0-0DFA7A50AFDE}">
      <dgm:prSet/>
      <dgm:spPr/>
      <dgm:t>
        <a:bodyPr/>
        <a:lstStyle/>
        <a:p>
          <a:endParaRPr lang="en-US"/>
        </a:p>
      </dgm:t>
    </dgm:pt>
    <dgm:pt modelId="{801E9DDD-EAEF-4100-938E-6B5B2B0C6991}" type="sibTrans" cxnId="{69D133B6-E630-4FC7-9DF0-0DFA7A50AFDE}">
      <dgm:prSet/>
      <dgm:spPr/>
      <dgm:t>
        <a:bodyPr/>
        <a:lstStyle/>
        <a:p>
          <a:endParaRPr lang="en-US"/>
        </a:p>
      </dgm:t>
    </dgm:pt>
    <dgm:pt modelId="{F8B96083-CD9E-4AF5-912A-F0A93B5F1EED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DNA Amplification</a:t>
          </a:r>
        </a:p>
      </dgm:t>
    </dgm:pt>
    <dgm:pt modelId="{9928E09A-37D4-4C54-95E6-B022C0133AB4}" type="parTrans" cxnId="{303B2C3B-DD50-4C6A-93A0-75D2B3C0276D}">
      <dgm:prSet/>
      <dgm:spPr/>
      <dgm:t>
        <a:bodyPr/>
        <a:lstStyle/>
        <a:p>
          <a:endParaRPr lang="en-US"/>
        </a:p>
      </dgm:t>
    </dgm:pt>
    <dgm:pt modelId="{3306D856-5394-4E9C-86F5-B059377D850E}" type="sibTrans" cxnId="{303B2C3B-DD50-4C6A-93A0-75D2B3C0276D}">
      <dgm:prSet/>
      <dgm:spPr/>
      <dgm:t>
        <a:bodyPr/>
        <a:lstStyle/>
        <a:p>
          <a:endParaRPr lang="en-US"/>
        </a:p>
      </dgm:t>
    </dgm:pt>
    <dgm:pt modelId="{7BCB82CE-756E-4F7E-AFBF-9C55B879B209}" type="pres">
      <dgm:prSet presAssocID="{B5717F18-9826-4E51-897F-3D0961013171}" presName="Name0" presStyleCnt="0">
        <dgm:presLayoutVars>
          <dgm:dir/>
          <dgm:animLvl val="lvl"/>
          <dgm:resizeHandles val="exact"/>
        </dgm:presLayoutVars>
      </dgm:prSet>
      <dgm:spPr/>
    </dgm:pt>
    <dgm:pt modelId="{BE3B7819-C24F-4FCB-90BB-17374B1318AA}" type="pres">
      <dgm:prSet presAssocID="{EC7813C4-D2E5-4FB8-9835-5C40D255A2E9}" presName="parTxOnly" presStyleLbl="node1" presStyleIdx="0" presStyleCnt="3" custLinFactX="-24695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68D8547F-3425-4534-88D2-BAD3B9D806E8}" type="pres">
      <dgm:prSet presAssocID="{46F18A9A-A41A-4E00-994A-DAF0DF4BC98B}" presName="parTxOnlySpace" presStyleCnt="0"/>
      <dgm:spPr/>
    </dgm:pt>
    <dgm:pt modelId="{BF8C5AB7-20CC-4CF8-8E5C-04D81B38F008}" type="pres">
      <dgm:prSet presAssocID="{58CD76EC-5E40-47F3-A786-D07BE813889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EBB4533-7407-400B-96EA-E9617EBA8FF9}" type="pres">
      <dgm:prSet presAssocID="{801E9DDD-EAEF-4100-938E-6B5B2B0C6991}" presName="parTxOnlySpace" presStyleCnt="0"/>
      <dgm:spPr/>
    </dgm:pt>
    <dgm:pt modelId="{291C3D56-5F24-4177-B1C0-13A163B591B6}" type="pres">
      <dgm:prSet presAssocID="{F8B96083-CD9E-4AF5-912A-F0A93B5F1EE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02A6C29-B34E-4E08-96B1-B5CFED9C10A7}" type="presOf" srcId="{F8B96083-CD9E-4AF5-912A-F0A93B5F1EED}" destId="{291C3D56-5F24-4177-B1C0-13A163B591B6}" srcOrd="0" destOrd="0" presId="urn:microsoft.com/office/officeart/2005/8/layout/chevron1"/>
    <dgm:cxn modelId="{303B2C3B-DD50-4C6A-93A0-75D2B3C0276D}" srcId="{B5717F18-9826-4E51-897F-3D0961013171}" destId="{F8B96083-CD9E-4AF5-912A-F0A93B5F1EED}" srcOrd="2" destOrd="0" parTransId="{9928E09A-37D4-4C54-95E6-B022C0133AB4}" sibTransId="{3306D856-5394-4E9C-86F5-B059377D850E}"/>
    <dgm:cxn modelId="{0B1CDA7F-1859-4E39-A2E7-85A46352412C}" type="presOf" srcId="{EC7813C4-D2E5-4FB8-9835-5C40D255A2E9}" destId="{BE3B7819-C24F-4FCB-90BB-17374B1318AA}" srcOrd="0" destOrd="0" presId="urn:microsoft.com/office/officeart/2005/8/layout/chevron1"/>
    <dgm:cxn modelId="{27CD059C-7645-4370-8ECB-49BD7BFC3D4F}" type="presOf" srcId="{B5717F18-9826-4E51-897F-3D0961013171}" destId="{7BCB82CE-756E-4F7E-AFBF-9C55B879B209}" srcOrd="0" destOrd="0" presId="urn:microsoft.com/office/officeart/2005/8/layout/chevron1"/>
    <dgm:cxn modelId="{69D133B6-E630-4FC7-9DF0-0DFA7A50AFDE}" srcId="{B5717F18-9826-4E51-897F-3D0961013171}" destId="{58CD76EC-5E40-47F3-A786-D07BE8138895}" srcOrd="1" destOrd="0" parTransId="{69DC64F7-07CF-407C-AF6E-F09135EBB2C2}" sibTransId="{801E9DDD-EAEF-4100-938E-6B5B2B0C6991}"/>
    <dgm:cxn modelId="{D53634F3-95B0-47B2-8567-08A91E629148}" type="presOf" srcId="{58CD76EC-5E40-47F3-A786-D07BE8138895}" destId="{BF8C5AB7-20CC-4CF8-8E5C-04D81B38F008}" srcOrd="0" destOrd="0" presId="urn:microsoft.com/office/officeart/2005/8/layout/chevron1"/>
    <dgm:cxn modelId="{AE7294FB-74B0-458F-A83C-7454CA0B6DAC}" srcId="{B5717F18-9826-4E51-897F-3D0961013171}" destId="{EC7813C4-D2E5-4FB8-9835-5C40D255A2E9}" srcOrd="0" destOrd="0" parTransId="{60239387-F53E-43BD-931A-3FBF9FBCF9BF}" sibTransId="{46F18A9A-A41A-4E00-994A-DAF0DF4BC98B}"/>
    <dgm:cxn modelId="{618A60FB-D7DD-4E8B-B4BC-89D8A88C3CBE}" type="presParOf" srcId="{7BCB82CE-756E-4F7E-AFBF-9C55B879B209}" destId="{BE3B7819-C24F-4FCB-90BB-17374B1318AA}" srcOrd="0" destOrd="0" presId="urn:microsoft.com/office/officeart/2005/8/layout/chevron1"/>
    <dgm:cxn modelId="{AB64E867-F36D-445A-81C7-B583DFE563CE}" type="presParOf" srcId="{7BCB82CE-756E-4F7E-AFBF-9C55B879B209}" destId="{68D8547F-3425-4534-88D2-BAD3B9D806E8}" srcOrd="1" destOrd="0" presId="urn:microsoft.com/office/officeart/2005/8/layout/chevron1"/>
    <dgm:cxn modelId="{349E4316-9DE8-4004-8116-BAEE2845815A}" type="presParOf" srcId="{7BCB82CE-756E-4F7E-AFBF-9C55B879B209}" destId="{BF8C5AB7-20CC-4CF8-8E5C-04D81B38F008}" srcOrd="2" destOrd="0" presId="urn:microsoft.com/office/officeart/2005/8/layout/chevron1"/>
    <dgm:cxn modelId="{3BF4E594-FAC0-4F94-B30E-EAD4E03FAA5D}" type="presParOf" srcId="{7BCB82CE-756E-4F7E-AFBF-9C55B879B209}" destId="{4EBB4533-7407-400B-96EA-E9617EBA8FF9}" srcOrd="3" destOrd="0" presId="urn:microsoft.com/office/officeart/2005/8/layout/chevron1"/>
    <dgm:cxn modelId="{6E26FF1A-978E-4D29-9F6D-ACD1A3DE10D5}" type="presParOf" srcId="{7BCB82CE-756E-4F7E-AFBF-9C55B879B209}" destId="{291C3D56-5F24-4177-B1C0-13A163B591B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804517-C623-43D4-BEA1-525766C5AB3B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5DF807B0-8843-401A-8F5B-1ADD4D1E31C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Gel Electrophoresis</a:t>
          </a:r>
        </a:p>
      </dgm:t>
    </dgm:pt>
    <dgm:pt modelId="{9A0684AF-C102-4A23-B425-D37E897D5768}" type="parTrans" cxnId="{6BE1D836-276C-4286-9D9F-FE0BCE0BA482}">
      <dgm:prSet/>
      <dgm:spPr/>
      <dgm:t>
        <a:bodyPr/>
        <a:lstStyle/>
        <a:p>
          <a:endParaRPr lang="en-US"/>
        </a:p>
      </dgm:t>
    </dgm:pt>
    <dgm:pt modelId="{5A58777F-5E98-4614-B35A-7E3CCE79DDF8}" type="sibTrans" cxnId="{6BE1D836-276C-4286-9D9F-FE0BCE0BA482}">
      <dgm:prSet/>
      <dgm:spPr/>
      <dgm:t>
        <a:bodyPr/>
        <a:lstStyle/>
        <a:p>
          <a:endParaRPr lang="en-US"/>
        </a:p>
      </dgm:t>
    </dgm:pt>
    <dgm:pt modelId="{8D20158C-7295-4AF9-9E3B-FB6FAF421849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Prepare for Sanger Sequencing</a:t>
          </a:r>
        </a:p>
      </dgm:t>
    </dgm:pt>
    <dgm:pt modelId="{3FB2D5EB-6BD8-416C-B171-9D30A20792F4}" type="parTrans" cxnId="{D8E384A9-4AEB-495E-9236-245B882741CD}">
      <dgm:prSet/>
      <dgm:spPr/>
      <dgm:t>
        <a:bodyPr/>
        <a:lstStyle/>
        <a:p>
          <a:endParaRPr lang="en-US"/>
        </a:p>
      </dgm:t>
    </dgm:pt>
    <dgm:pt modelId="{B3F4078F-1076-44D6-BA54-44BDA7BFEB95}" type="sibTrans" cxnId="{D8E384A9-4AEB-495E-9236-245B882741CD}">
      <dgm:prSet/>
      <dgm:spPr/>
      <dgm:t>
        <a:bodyPr/>
        <a:lstStyle/>
        <a:p>
          <a:endParaRPr lang="en-US"/>
        </a:p>
      </dgm:t>
    </dgm:pt>
    <dgm:pt modelId="{62DFF621-6012-4FA7-B7B8-A97197473685}" type="pres">
      <dgm:prSet presAssocID="{01804517-C623-43D4-BEA1-525766C5AB3B}" presName="Name0" presStyleCnt="0">
        <dgm:presLayoutVars>
          <dgm:dir/>
          <dgm:animLvl val="lvl"/>
          <dgm:resizeHandles val="exact"/>
        </dgm:presLayoutVars>
      </dgm:prSet>
      <dgm:spPr/>
    </dgm:pt>
    <dgm:pt modelId="{C804C310-69E1-4855-8142-9B2B238F0B13}" type="pres">
      <dgm:prSet presAssocID="{5DF807B0-8843-401A-8F5B-1ADD4D1E31C2}" presName="parTxOnly" presStyleLbl="node1" presStyleIdx="0" presStyleCnt="2" custLinFactNeighborX="-3569" custLinFactNeighborY="-5297">
        <dgm:presLayoutVars>
          <dgm:chMax val="0"/>
          <dgm:chPref val="0"/>
          <dgm:bulletEnabled val="1"/>
        </dgm:presLayoutVars>
      </dgm:prSet>
      <dgm:spPr/>
    </dgm:pt>
    <dgm:pt modelId="{CAA9E249-EBDE-4F50-A41E-CC41C02DB3A2}" type="pres">
      <dgm:prSet presAssocID="{5A58777F-5E98-4614-B35A-7E3CCE79DDF8}" presName="parTxOnlySpace" presStyleCnt="0"/>
      <dgm:spPr/>
    </dgm:pt>
    <dgm:pt modelId="{11443B81-9238-4352-BD5E-790DB38C76C2}" type="pres">
      <dgm:prSet presAssocID="{8D20158C-7295-4AF9-9E3B-FB6FAF421849}" presName="parTxOnly" presStyleLbl="node1" presStyleIdx="1" presStyleCnt="2" custLinFactNeighborY="-5297">
        <dgm:presLayoutVars>
          <dgm:chMax val="0"/>
          <dgm:chPref val="0"/>
          <dgm:bulletEnabled val="1"/>
        </dgm:presLayoutVars>
      </dgm:prSet>
      <dgm:spPr/>
    </dgm:pt>
  </dgm:ptLst>
  <dgm:cxnLst>
    <dgm:cxn modelId="{51701F0D-9F66-4EB8-9421-CF33DEC978ED}" type="presOf" srcId="{8D20158C-7295-4AF9-9E3B-FB6FAF421849}" destId="{11443B81-9238-4352-BD5E-790DB38C76C2}" srcOrd="0" destOrd="0" presId="urn:microsoft.com/office/officeart/2005/8/layout/chevron1"/>
    <dgm:cxn modelId="{6BE1D836-276C-4286-9D9F-FE0BCE0BA482}" srcId="{01804517-C623-43D4-BEA1-525766C5AB3B}" destId="{5DF807B0-8843-401A-8F5B-1ADD4D1E31C2}" srcOrd="0" destOrd="0" parTransId="{9A0684AF-C102-4A23-B425-D37E897D5768}" sibTransId="{5A58777F-5E98-4614-B35A-7E3CCE79DDF8}"/>
    <dgm:cxn modelId="{5F1EF78F-AF2A-4DE2-A9B2-64FA7A5103AF}" type="presOf" srcId="{01804517-C623-43D4-BEA1-525766C5AB3B}" destId="{62DFF621-6012-4FA7-B7B8-A97197473685}" srcOrd="0" destOrd="0" presId="urn:microsoft.com/office/officeart/2005/8/layout/chevron1"/>
    <dgm:cxn modelId="{D8E384A9-4AEB-495E-9236-245B882741CD}" srcId="{01804517-C623-43D4-BEA1-525766C5AB3B}" destId="{8D20158C-7295-4AF9-9E3B-FB6FAF421849}" srcOrd="1" destOrd="0" parTransId="{3FB2D5EB-6BD8-416C-B171-9D30A20792F4}" sibTransId="{B3F4078F-1076-44D6-BA54-44BDA7BFEB95}"/>
    <dgm:cxn modelId="{965DC0C1-7132-4DAD-A5BA-377419F964FD}" type="presOf" srcId="{5DF807B0-8843-401A-8F5B-1ADD4D1E31C2}" destId="{C804C310-69E1-4855-8142-9B2B238F0B13}" srcOrd="0" destOrd="0" presId="urn:microsoft.com/office/officeart/2005/8/layout/chevron1"/>
    <dgm:cxn modelId="{5789BAD2-52FC-40DB-AE60-E192938A163C}" type="presParOf" srcId="{62DFF621-6012-4FA7-B7B8-A97197473685}" destId="{C804C310-69E1-4855-8142-9B2B238F0B13}" srcOrd="0" destOrd="0" presId="urn:microsoft.com/office/officeart/2005/8/layout/chevron1"/>
    <dgm:cxn modelId="{B5A6B2B9-1CE0-4D0F-A051-F1C75950FA83}" type="presParOf" srcId="{62DFF621-6012-4FA7-B7B8-A97197473685}" destId="{CAA9E249-EBDE-4F50-A41E-CC41C02DB3A2}" srcOrd="1" destOrd="0" presId="urn:microsoft.com/office/officeart/2005/8/layout/chevron1"/>
    <dgm:cxn modelId="{59889EBE-72EE-421C-9A58-195B2DE78BD2}" type="presParOf" srcId="{62DFF621-6012-4FA7-B7B8-A97197473685}" destId="{11443B81-9238-4352-BD5E-790DB38C76C2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B7819-C24F-4FCB-90BB-17374B1318AA}">
      <dsp:nvSpPr>
        <dsp:cNvPr id="0" name=""/>
        <dsp:cNvSpPr/>
      </dsp:nvSpPr>
      <dsp:spPr>
        <a:xfrm>
          <a:off x="0" y="317020"/>
          <a:ext cx="3880735" cy="155229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Sample Collection</a:t>
          </a:r>
        </a:p>
      </dsp:txBody>
      <dsp:txXfrm>
        <a:off x="776147" y="317020"/>
        <a:ext cx="2328441" cy="1552294"/>
      </dsp:txXfrm>
    </dsp:sp>
    <dsp:sp modelId="{BF8C5AB7-20CC-4CF8-8E5C-04D81B38F008}">
      <dsp:nvSpPr>
        <dsp:cNvPr id="0" name=""/>
        <dsp:cNvSpPr/>
      </dsp:nvSpPr>
      <dsp:spPr>
        <a:xfrm>
          <a:off x="3495846" y="317020"/>
          <a:ext cx="3880735" cy="155229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DNA Extraction</a:t>
          </a:r>
        </a:p>
      </dsp:txBody>
      <dsp:txXfrm>
        <a:off x="4271993" y="317020"/>
        <a:ext cx="2328441" cy="1552294"/>
      </dsp:txXfrm>
    </dsp:sp>
    <dsp:sp modelId="{291C3D56-5F24-4177-B1C0-13A163B591B6}">
      <dsp:nvSpPr>
        <dsp:cNvPr id="0" name=""/>
        <dsp:cNvSpPr/>
      </dsp:nvSpPr>
      <dsp:spPr>
        <a:xfrm>
          <a:off x="6988508" y="317020"/>
          <a:ext cx="3880735" cy="155229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DNA Amplification</a:t>
          </a:r>
        </a:p>
      </dsp:txBody>
      <dsp:txXfrm>
        <a:off x="7764655" y="317020"/>
        <a:ext cx="2328441" cy="1552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4C310-69E1-4855-8142-9B2B238F0B13}">
      <dsp:nvSpPr>
        <dsp:cNvPr id="0" name=""/>
        <dsp:cNvSpPr/>
      </dsp:nvSpPr>
      <dsp:spPr>
        <a:xfrm>
          <a:off x="0" y="1764777"/>
          <a:ext cx="4270374" cy="170814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Gel Electrophoresis</a:t>
          </a:r>
        </a:p>
      </dsp:txBody>
      <dsp:txXfrm>
        <a:off x="854075" y="1764777"/>
        <a:ext cx="2562225" cy="1708149"/>
      </dsp:txXfrm>
    </dsp:sp>
    <dsp:sp modelId="{11443B81-9238-4352-BD5E-790DB38C76C2}">
      <dsp:nvSpPr>
        <dsp:cNvPr id="0" name=""/>
        <dsp:cNvSpPr/>
      </dsp:nvSpPr>
      <dsp:spPr>
        <a:xfrm>
          <a:off x="3850481" y="1764777"/>
          <a:ext cx="4270374" cy="170814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Prepare for Sanger Sequencing</a:t>
          </a:r>
        </a:p>
      </dsp:txBody>
      <dsp:txXfrm>
        <a:off x="4704556" y="1764777"/>
        <a:ext cx="2562225" cy="1708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2T01:13:07.4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 24575,'9'-1'0,"0"1"0,0 0 0,-1 0 0,1 1 0,0 1 0,0 0 0,0 1 0,-1-1 0,1 2 0,-1 0 0,0 1 0,0-1 0,0 2 0,10 8 0,120 87 0,-110-78 0,0 0 0,-2 2 0,0 2 0,24 33 0,-9-16 0,-30-33 0,0 0 0,-1 1 0,11 14 0,19 35 0,78 128 0,-93-143 0,63 104 0,-72-122 0,-1 2 0,-1 0 0,-1 1 0,-1 1 0,-1 1 0,-1-1 0,8 45 0,6 19 0,-18-71 0,-1 1 0,-1-1 0,-1 1 0,1 43 0,-3-36 0,2-1 0,7 45 0,1-3 0,-3 1 0,-3 1 0,-2-1 0,-7 110 0,1-21 0,3 645 0,-2-768 0,-2 1 0,-2-1 0,0-2 0,-16 58 0,-8 44 0,26-106 0,-2-2 0,0 0 0,-2 0 0,-1-1 0,-1 0 0,-2-1 0,0-1 0,-20 39 0,0-10 0,3 0 0,1 3 0,-30 97 0,44-120 0,0 6 0,-12 59 0,20-74 0,-1-2 0,0 0 0,-2 0 0,0 0 0,-2-1 0,-21 40 0,-73 132 0,-3 6 0,102-193 7,0 0-1,1 0 1,0 2-1,0-1 0,1-1 1,1 2-1,0 0 1,0 0-1,-1 27 1,-10 39-1437,7-50-5396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2T01:13:09.3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24575,'4'0'0,"0"0"0,0 0 0,0 1 0,0-1 0,-1 2 0,1-1 0,0 0 0,0 0 0,0 2 0,-1-2 0,1 2 0,0-1 0,-1 1 0,0-1 0,1 1 0,-1 1 0,0-2 0,0 2 0,0 0 0,-1 0 0,1 0 0,2 6 0,2 5 0,-1 2 0,0-1 0,-1 1 0,-1-1 0,3 23 0,-5-25 0,1-2 0,-1 2 0,2-1 0,-1 0 0,2 0 0,-1-2 0,1 2 0,1-2 0,-1 1 0,10 13 0,-14-24 0,1 2 0,-1-2 0,1 1 0,-1-1 0,1 1 0,-1 0 0,1-1 0,0 0 0,0 0 0,0-1 0,0 2 0,-1-1 0,1-1 0,0 1 0,0-1 0,0 0 0,0 2 0,0-2 0,0 0 0,0 0 0,0-2 0,0 2 0,0 0 0,0-1 0,0 1 0,0-1 0,0 1 0,0-2 0,0 1 0,0 0 0,-1 0 0,1-1 0,0 1 0,-1 0 0,1 0 0,0-2 0,1-1 0,6-9 0,0-1 0,0 0 0,-1 0 0,11-26 0,5-8 0,-21 45-136,1-1-1,-1 0 1,0 0-1,1 0 1,0 1-1,-1 0 1,1-1-1,0 2 0,6-3 1,13-6-6690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02:47:13.7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 24575,'9'-1'0,"0"1"0,0 0 0,-1 0 0,1 1 0,0 1 0,0 0 0,0 1 0,-1-1 0,1 2 0,-1 0 0,0 1 0,0-1 0,0 2 0,10 8 0,120 87 0,-110-78 0,0 0 0,-2 2 0,0 2 0,24 33 0,-9-16 0,-30-33 0,0 0 0,-1 1 0,11 14 0,19 35 0,78 128 0,-93-143 0,63 104 0,-72-122 0,-1 2 0,-1 0 0,-1 1 0,-1 1 0,-1 1 0,-1-1 0,8 45 0,6 19 0,-18-71 0,-1 1 0,-1-1 0,-1 1 0,1 43 0,-3-36 0,2-1 0,7 45 0,1-3 0,-3 1 0,-3 1 0,-2-1 0,-7 110 0,1-21 0,3 645 0,-2-768 0,-2 1 0,-2-1 0,0-2 0,-16 58 0,-8 44 0,26-106 0,-2-2 0,0 0 0,-2 0 0,-1-1 0,-1 0 0,-2-1 0,0-1 0,-20 39 0,0-10 0,3 0 0,1 3 0,-30 97 0,44-120 0,0 6 0,-12 59 0,20-74 0,-1-2 0,0 0 0,-2 0 0,0 0 0,-2-1 0,-21 40 0,-73 132 0,-3 6 0,102-193 7,0 0-1,1 0 1,0 2-1,0-1 0,1-1 1,1 2-1,0 0 1,0 0-1,-1 27 1,-10 39-1437,7-50-5396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1T02:47:13.7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24575,'4'0'0,"0"0"0,0 0 0,0 1 0,0-1 0,-1 2 0,1-1 0,0 0 0,0 0 0,0 2 0,-1-2 0,1 2 0,0-1 0,-1 1 0,0-1 0,1 1 0,-1 1 0,0-2 0,0 2 0,0 0 0,-1 0 0,1 0 0,2 6 0,2 5 0,-1 2 0,0-1 0,-1 1 0,-1-1 0,3 23 0,-5-25 0,1-2 0,-1 2 0,2-1 0,-1 0 0,2 0 0,-1-2 0,1 2 0,1-2 0,-1 1 0,10 13 0,-14-24 0,1 2 0,-1-2 0,1 1 0,-1-1 0,1 1 0,-1 0 0,1-1 0,0 0 0,0 0 0,0-1 0,0 2 0,-1-1 0,1-1 0,0 1 0,0-1 0,0 0 0,0 2 0,0-2 0,0 0 0,0 0 0,0-2 0,0 2 0,0 0 0,0-1 0,0 1 0,0-1 0,0 1 0,0-2 0,0 1 0,0 0 0,-1 0 0,1-1 0,0 1 0,-1 0 0,1 0 0,0-2 0,1-1 0,6-9 0,0-1 0,0 0 0,-1 0 0,11-26 0,5-8 0,-21 45-136,1-1-1,-1 0 1,0 0-1,1 0 1,0 1-1,-1 0 1,1-1-1,0 2 0,6-3 1,13-6-6690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D4C08-1C36-0548-AA19-A769E284B3AC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19C6A-3783-964F-A915-67BD0DF3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37E0C-CEDE-9749-BCB7-241F7CB68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579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6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37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Fluorescent tags added during PCR. Size separation in gel helps determine sequence  (beginning nucleotide of each piece in part 1 get read in steps 2 and 3)</a:t>
            </a:r>
          </a:p>
          <a:p>
            <a:endParaRPr lang="en-US" dirty="0"/>
          </a:p>
          <a:p>
            <a:r>
              <a:rPr lang="en-US" dirty="0"/>
              <a:t>Sanger sequencing is a method used to determine the exact order of nucleotides in the DNA strand. First, you start with a piece of DNA that you want to read. This DNA serves as a template.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 mixture of normal nucleotides (A, T, C, G) and special </a:t>
            </a:r>
            <a:r>
              <a:rPr lang="en-US" dirty="0" err="1"/>
              <a:t>dideoxynucleotides</a:t>
            </a:r>
            <a:r>
              <a:rPr lang="en-US" dirty="0"/>
              <a:t> (</a:t>
            </a:r>
            <a:r>
              <a:rPr lang="en-US" dirty="0" err="1"/>
              <a:t>ddNTPs</a:t>
            </a:r>
            <a:r>
              <a:rPr lang="en-US" dirty="0"/>
              <a:t>) is added. The </a:t>
            </a:r>
            <a:r>
              <a:rPr lang="en-US" dirty="0" err="1"/>
              <a:t>dideoxynucleotides</a:t>
            </a:r>
            <a:r>
              <a:rPr lang="en-US" dirty="0"/>
              <a:t> are labeled with different fluorescent dyes and are crucial because they terminate the DNA strand when incorporated.</a:t>
            </a:r>
          </a:p>
          <a:p>
            <a:pPr marL="228600" indent="-228600">
              <a:buAutoNum type="arabicPeriod"/>
            </a:pPr>
            <a:r>
              <a:rPr lang="en-US" dirty="0"/>
              <a:t>The DNA polymerase begins adding nucleotides to the growing DNA strand. When a </a:t>
            </a:r>
            <a:r>
              <a:rPr lang="en-US" dirty="0" err="1"/>
              <a:t>dideoxynucleotide</a:t>
            </a:r>
            <a:r>
              <a:rPr lang="en-US" dirty="0"/>
              <a:t> is added, it stops further extension of that particular strand.</a:t>
            </a:r>
          </a:p>
          <a:p>
            <a:pPr marL="228600" indent="-228600">
              <a:buAutoNum type="arabicPeriod"/>
            </a:pPr>
            <a:r>
              <a:rPr lang="en-US" dirty="0"/>
              <a:t>As the process continues, many different DNA fragments of varying lengths are created. Each fragment ends with a </a:t>
            </a:r>
            <a:r>
              <a:rPr lang="en-US" dirty="0" err="1"/>
              <a:t>dideoxynucleotide</a:t>
            </a:r>
            <a:r>
              <a:rPr lang="en-US" dirty="0"/>
              <a:t> that corresponds to a specific base (A, T, C, or G).</a:t>
            </a:r>
          </a:p>
          <a:p>
            <a:pPr marL="228600" indent="-228600">
              <a:buAutoNum type="arabicPeriod"/>
            </a:pPr>
            <a:r>
              <a:rPr lang="en-US" dirty="0"/>
              <a:t>The DNA fragments are separated using a technique called gel electrophoresis (or capillary electrophoresis). In this process, the fragments are pulled through a gel or a narrow tube by an electric current, with shorter fragments moving faster than longer ones.</a:t>
            </a:r>
          </a:p>
          <a:p>
            <a:pPr marL="228600" indent="-228600">
              <a:buAutoNum type="arabicPeriod"/>
            </a:pPr>
            <a:r>
              <a:rPr lang="en-US" dirty="0"/>
              <a:t>The separated fragments are then detected, typically using a fluorescent scanner. The different colors of the fluorescent labels correspond to the specific </a:t>
            </a:r>
            <a:r>
              <a:rPr lang="en-US" dirty="0" err="1"/>
              <a:t>dideoxynucleotides</a:t>
            </a:r>
            <a:r>
              <a:rPr lang="en-US" dirty="0"/>
              <a:t> at the end of each fragment.</a:t>
            </a:r>
          </a:p>
          <a:p>
            <a:pPr marL="228600" indent="-228600">
              <a:buAutoNum type="arabicPeriod"/>
            </a:pPr>
            <a:r>
              <a:rPr lang="en-US" dirty="0"/>
              <a:t>Finally, the order of the colors (and thus the </a:t>
            </a:r>
            <a:r>
              <a:rPr lang="en-US" dirty="0" err="1"/>
              <a:t>dideoxynucleotides</a:t>
            </a:r>
            <a:r>
              <a:rPr lang="en-US" dirty="0"/>
              <a:t>) is recorded, allowing scientists to reconstruct the original DNA sequence based on the lengths of the fragments and the identity of the terminating bases. </a:t>
            </a:r>
          </a:p>
        </p:txBody>
      </p:sp>
    </p:spTree>
    <p:extLst>
      <p:ext uri="{BB962C8B-B14F-4D97-AF65-F5344CB8AC3E}">
        <p14:creationId xmlns:p14="http://schemas.microsoft.com/office/powerpoint/2010/main" val="168118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9C6A-3783-964F-A915-67BD0DF3F3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23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997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69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39e1a87b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39e1a87b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base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bands will look the same for all ecosystems and species extracted from the soil (the identity of the nematodes will be determined through Sanger sequencing).   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Band present indicates successful extraction.</a:t>
            </a:r>
          </a:p>
          <a:p>
            <a:pPr marL="158750" indent="0" rtl="0" fontAlgn="base">
              <a:buNone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Band size should be approximately 800 </a:t>
            </a:r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that their results might not look like perfect lines. It’s hard.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9C6A-3783-964F-A915-67BD0DF3F3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8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FEA10001-C46B-0FD4-3BDF-7C56DE319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39e1a87b3_0_212:notes">
            <a:extLst>
              <a:ext uri="{FF2B5EF4-FFF2-40B4-BE49-F238E27FC236}">
                <a16:creationId xmlns:a16="http://schemas.microsoft.com/office/drawing/2014/main" id="{495304EF-AD39-5E3F-9CA7-CB2263FEF7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39e1a87b3_0_212:notes">
            <a:extLst>
              <a:ext uri="{FF2B5EF4-FFF2-40B4-BE49-F238E27FC236}">
                <a16:creationId xmlns:a16="http://schemas.microsoft.com/office/drawing/2014/main" id="{0872963D-1E67-4ED6-6C97-28CE96C48C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684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74C51EC2-02A4-1791-D35B-01DF94668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39e1a87b3_0_212:notes">
            <a:extLst>
              <a:ext uri="{FF2B5EF4-FFF2-40B4-BE49-F238E27FC236}">
                <a16:creationId xmlns:a16="http://schemas.microsoft.com/office/drawing/2014/main" id="{AE0D4195-28BE-5185-BBA2-7BF3E216F1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39e1a87b3_0_212:notes">
            <a:extLst>
              <a:ext uri="{FF2B5EF4-FFF2-40B4-BE49-F238E27FC236}">
                <a16:creationId xmlns:a16="http://schemas.microsoft.com/office/drawing/2014/main" id="{8B35579B-E686-0D7F-7BEA-7D409F80CA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47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423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39e1a87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39e1a87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9e1a87b3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9e1a87b3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</a:rPr>
              <a:t>National </a:t>
            </a:r>
            <a:r>
              <a:rPr lang="en-GB" sz="1200" dirty="0" err="1">
                <a:solidFill>
                  <a:schemeClr val="dk1"/>
                </a:solidFill>
              </a:rPr>
              <a:t>Center</a:t>
            </a:r>
            <a:r>
              <a:rPr lang="en-GB" sz="1200" dirty="0">
                <a:solidFill>
                  <a:schemeClr val="dk1"/>
                </a:solidFill>
              </a:rPr>
              <a:t> for Biotechnology Information;  This is a huge </a:t>
            </a:r>
            <a:r>
              <a:rPr lang="en-GB" sz="1200" dirty="0" err="1">
                <a:solidFill>
                  <a:schemeClr val="dk1"/>
                </a:solidFill>
              </a:rPr>
              <a:t>datebase</a:t>
            </a:r>
            <a:r>
              <a:rPr lang="en-GB" sz="1200" dirty="0">
                <a:solidFill>
                  <a:schemeClr val="dk1"/>
                </a:solidFill>
              </a:rPr>
              <a:t> of Genotypes of different organisms/ protein sequence of different organisms and what they code for.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9C6A-3783-964F-A915-67BD0DF3F3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6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that there are things in the soil that can inhibit </a:t>
            </a:r>
            <a:r>
              <a:rPr lang="en-US" dirty="0" err="1"/>
              <a:t>pcr</a:t>
            </a:r>
            <a:r>
              <a:rPr lang="en-US" dirty="0"/>
              <a:t> </a:t>
            </a:r>
          </a:p>
          <a:p>
            <a:r>
              <a:rPr lang="en-US" dirty="0"/>
              <a:t>Because of this, we have to dilute our samples to reduce inhibitors </a:t>
            </a:r>
          </a:p>
          <a:p>
            <a:r>
              <a:rPr lang="en-US" dirty="0"/>
              <a:t>They will do this by adding 2 </a:t>
            </a:r>
            <a:r>
              <a:rPr lang="en-US" dirty="0" err="1"/>
              <a:t>ul</a:t>
            </a:r>
            <a:r>
              <a:rPr lang="en-US" dirty="0"/>
              <a:t> of </a:t>
            </a:r>
            <a:r>
              <a:rPr lang="en-US" dirty="0" err="1"/>
              <a:t>dna</a:t>
            </a:r>
            <a:r>
              <a:rPr lang="en-US" dirty="0"/>
              <a:t> from their samples (6 total soil samples – no exceptions) and 18 </a:t>
            </a:r>
            <a:r>
              <a:rPr lang="en-US" dirty="0" err="1"/>
              <a:t>ul</a:t>
            </a:r>
            <a:r>
              <a:rPr lang="en-US" dirty="0"/>
              <a:t> of water to a new set of 6 tubes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719C6A-3783-964F-A915-67BD0DF3F3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749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D6CD2-2C98-49C3-96E3-B89F4A740C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62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4D1BAC-0063-6B4F-AE7A-976136AE5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41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394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9C6A-3783-964F-A915-67BD0DF3F3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2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 objectives = what to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9C6A-3783-964F-A915-67BD0DF3F3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65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 objectives = what to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9C6A-3783-964F-A915-67BD0DF3F3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4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Roadmap of what we’ve done and what we’re doing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9C6A-3783-964F-A915-67BD0DF3F3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7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39e1a87b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39e1a87b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55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5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4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93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80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1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7650" spc="-104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3" y="4206876"/>
            <a:ext cx="9228200" cy="1645920"/>
          </a:xfrm>
        </p:spPr>
        <p:txBody>
          <a:bodyPr>
            <a:normAutofit/>
          </a:bodyPr>
          <a:lstStyle>
            <a:lvl1pPr marL="0" indent="0" algn="l">
              <a:buNone/>
              <a:defRPr sz="2782">
                <a:solidFill>
                  <a:schemeClr val="bg1"/>
                </a:solidFill>
                <a:latin typeface="+mj-lt"/>
              </a:defRPr>
            </a:lvl1pPr>
            <a:lvl2pPr marL="397442" indent="0" algn="ctr">
              <a:buNone/>
              <a:defRPr sz="2434"/>
            </a:lvl2pPr>
            <a:lvl3pPr marL="794883" indent="0" algn="ctr">
              <a:buNone/>
              <a:defRPr sz="2086"/>
            </a:lvl3pPr>
            <a:lvl4pPr marL="1192325" indent="0" algn="ctr">
              <a:buNone/>
              <a:defRPr sz="1739"/>
            </a:lvl4pPr>
            <a:lvl5pPr marL="1589767" indent="0" algn="ctr">
              <a:buNone/>
              <a:defRPr sz="1739"/>
            </a:lvl5pPr>
            <a:lvl6pPr marL="1987208" indent="0" algn="ctr">
              <a:buNone/>
              <a:defRPr sz="1739"/>
            </a:lvl6pPr>
            <a:lvl7pPr marL="2384650" indent="0" algn="ctr">
              <a:buNone/>
              <a:defRPr sz="1739"/>
            </a:lvl7pPr>
            <a:lvl8pPr marL="2782092" indent="0" algn="ctr">
              <a:buNone/>
              <a:defRPr sz="1739"/>
            </a:lvl8pPr>
            <a:lvl9pPr marL="3179533" indent="0" algn="ctr">
              <a:buNone/>
              <a:defRPr sz="173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34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5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5" y="767419"/>
            <a:ext cx="10780775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65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3" y="4204209"/>
            <a:ext cx="9226295" cy="1645920"/>
          </a:xfrm>
        </p:spPr>
        <p:txBody>
          <a:bodyPr anchor="t">
            <a:normAutofit/>
          </a:bodyPr>
          <a:lstStyle>
            <a:lvl1pPr marL="0" indent="0">
              <a:buNone/>
              <a:defRPr sz="2782">
                <a:solidFill>
                  <a:schemeClr val="tx1"/>
                </a:solidFill>
                <a:latin typeface="+mj-lt"/>
              </a:defRPr>
            </a:lvl1pPr>
            <a:lvl2pPr marL="397442" indent="0">
              <a:buNone/>
              <a:defRPr sz="1565">
                <a:solidFill>
                  <a:schemeClr val="tx1">
                    <a:tint val="75000"/>
                  </a:schemeClr>
                </a:solidFill>
              </a:defRPr>
            </a:lvl2pPr>
            <a:lvl3pPr marL="794883" indent="0">
              <a:buNone/>
              <a:defRPr sz="1391">
                <a:solidFill>
                  <a:schemeClr val="tx1">
                    <a:tint val="75000"/>
                  </a:schemeClr>
                </a:solidFill>
              </a:defRPr>
            </a:lvl3pPr>
            <a:lvl4pPr marL="1192325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4pPr>
            <a:lvl5pPr marL="1589767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5pPr>
            <a:lvl6pPr marL="1987208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6pPr>
            <a:lvl7pPr marL="2384650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7pPr>
            <a:lvl8pPr marL="2782092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8pPr>
            <a:lvl9pPr marL="3179533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56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5" y="1998134"/>
            <a:ext cx="4663440" cy="3767328"/>
          </a:xfrm>
        </p:spPr>
        <p:txBody>
          <a:bodyPr/>
          <a:lstStyle>
            <a:lvl1pPr>
              <a:defRPr sz="2086"/>
            </a:lvl1pPr>
            <a:lvl2pPr>
              <a:defRPr sz="1739"/>
            </a:lvl2pPr>
            <a:lvl3pPr>
              <a:defRPr sz="1565"/>
            </a:lvl3pPr>
            <a:lvl4pPr>
              <a:defRPr sz="1391"/>
            </a:lvl4pPr>
            <a:lvl5pPr>
              <a:defRPr sz="1391"/>
            </a:lvl5pPr>
            <a:lvl6pPr>
              <a:defRPr sz="1391"/>
            </a:lvl6pPr>
            <a:lvl7pPr>
              <a:defRPr sz="1391"/>
            </a:lvl7pPr>
            <a:lvl8pPr>
              <a:defRPr sz="1391"/>
            </a:lvl8pPr>
            <a:lvl9pPr>
              <a:defRPr sz="13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086"/>
            </a:lvl1pPr>
            <a:lvl2pPr>
              <a:defRPr sz="1739"/>
            </a:lvl2pPr>
            <a:lvl3pPr>
              <a:defRPr sz="1565"/>
            </a:lvl3pPr>
            <a:lvl4pPr>
              <a:defRPr sz="1391"/>
            </a:lvl4pPr>
            <a:lvl5pPr>
              <a:defRPr sz="1391"/>
            </a:lvl5pPr>
            <a:lvl6pPr>
              <a:defRPr sz="1391"/>
            </a:lvl6pPr>
            <a:lvl7pPr>
              <a:defRPr sz="1391"/>
            </a:lvl7pPr>
            <a:lvl8pPr>
              <a:defRPr sz="1391"/>
            </a:lvl8pPr>
            <a:lvl9pPr>
              <a:defRPr sz="13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5" y="2040468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1912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97442" indent="0">
              <a:buNone/>
              <a:defRPr sz="1739" b="1"/>
            </a:lvl2pPr>
            <a:lvl3pPr marL="794883" indent="0">
              <a:buNone/>
              <a:defRPr sz="1565" b="1"/>
            </a:lvl3pPr>
            <a:lvl4pPr marL="1192325" indent="0">
              <a:buNone/>
              <a:defRPr sz="1391" b="1"/>
            </a:lvl4pPr>
            <a:lvl5pPr marL="1589767" indent="0">
              <a:buNone/>
              <a:defRPr sz="1391" b="1"/>
            </a:lvl5pPr>
            <a:lvl6pPr marL="1987208" indent="0">
              <a:buNone/>
              <a:defRPr sz="1391" b="1"/>
            </a:lvl6pPr>
            <a:lvl7pPr marL="2384650" indent="0">
              <a:buNone/>
              <a:defRPr sz="1391" b="1"/>
            </a:lvl7pPr>
            <a:lvl8pPr marL="2782092" indent="0">
              <a:buNone/>
              <a:defRPr sz="1391" b="1"/>
            </a:lvl8pPr>
            <a:lvl9pPr marL="3179533" indent="0">
              <a:buNone/>
              <a:defRPr sz="13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5" y="2753084"/>
            <a:ext cx="4663440" cy="3200400"/>
          </a:xfrm>
        </p:spPr>
        <p:txBody>
          <a:bodyPr/>
          <a:lstStyle>
            <a:lvl1pPr>
              <a:defRPr sz="2086"/>
            </a:lvl1pPr>
            <a:lvl2pPr>
              <a:defRPr sz="1739"/>
            </a:lvl2pPr>
            <a:lvl3pPr>
              <a:defRPr sz="1565"/>
            </a:lvl3pPr>
            <a:lvl4pPr>
              <a:defRPr sz="1391"/>
            </a:lvl4pPr>
            <a:lvl5pPr>
              <a:defRPr sz="1391"/>
            </a:lvl5pPr>
            <a:lvl6pPr>
              <a:defRPr sz="1391"/>
            </a:lvl6pPr>
            <a:lvl7pPr>
              <a:defRPr sz="1391"/>
            </a:lvl7pPr>
            <a:lvl8pPr>
              <a:defRPr sz="1391"/>
            </a:lvl8pPr>
            <a:lvl9pPr>
              <a:defRPr sz="13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1912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97442" indent="0">
              <a:buNone/>
              <a:defRPr sz="1739" b="1"/>
            </a:lvl2pPr>
            <a:lvl3pPr marL="794883" indent="0">
              <a:buNone/>
              <a:defRPr sz="1565" b="1"/>
            </a:lvl3pPr>
            <a:lvl4pPr marL="1192325" indent="0">
              <a:buNone/>
              <a:defRPr sz="1391" b="1"/>
            </a:lvl4pPr>
            <a:lvl5pPr marL="1589767" indent="0">
              <a:buNone/>
              <a:defRPr sz="1391" b="1"/>
            </a:lvl5pPr>
            <a:lvl6pPr marL="1987208" indent="0">
              <a:buNone/>
              <a:defRPr sz="1391" b="1"/>
            </a:lvl6pPr>
            <a:lvl7pPr marL="2384650" indent="0">
              <a:buNone/>
              <a:defRPr sz="1391" b="1"/>
            </a:lvl7pPr>
            <a:lvl8pPr marL="2782092" indent="0">
              <a:buNone/>
              <a:defRPr sz="1391" b="1"/>
            </a:lvl8pPr>
            <a:lvl9pPr marL="3179533" indent="0">
              <a:buNone/>
              <a:defRPr sz="13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086"/>
            </a:lvl1pPr>
            <a:lvl2pPr>
              <a:defRPr sz="1739"/>
            </a:lvl2pPr>
            <a:lvl3pPr>
              <a:defRPr sz="1565"/>
            </a:lvl3pPr>
            <a:lvl4pPr>
              <a:defRPr sz="1391"/>
            </a:lvl4pPr>
            <a:lvl5pPr>
              <a:defRPr sz="1391"/>
            </a:lvl5pPr>
            <a:lvl6pPr>
              <a:defRPr sz="1391"/>
            </a:lvl6pPr>
            <a:lvl7pPr>
              <a:defRPr sz="1391"/>
            </a:lvl7pPr>
            <a:lvl8pPr>
              <a:defRPr sz="1391"/>
            </a:lvl8pPr>
            <a:lvl9pPr>
              <a:defRPr sz="13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82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65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7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419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47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2782"/>
            </a:lvl1pPr>
            <a:lvl2pPr>
              <a:defRPr sz="2434"/>
            </a:lvl2pPr>
            <a:lvl3pPr>
              <a:defRPr sz="2086"/>
            </a:lvl3pPr>
            <a:lvl4pPr>
              <a:defRPr sz="1739"/>
            </a:lvl4pPr>
            <a:lvl5pPr>
              <a:defRPr sz="1739"/>
            </a:lvl5pPr>
            <a:lvl6pPr>
              <a:defRPr sz="1739"/>
            </a:lvl6pPr>
            <a:lvl7pPr>
              <a:defRPr sz="1739"/>
            </a:lvl7pPr>
            <a:lvl8pPr>
              <a:defRPr sz="1739"/>
            </a:lvl8pPr>
            <a:lvl9pPr>
              <a:defRPr sz="17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4"/>
            <a:ext cx="3398520" cy="3126987"/>
          </a:xfrm>
        </p:spPr>
        <p:txBody>
          <a:bodyPr>
            <a:normAutofit/>
          </a:bodyPr>
          <a:lstStyle>
            <a:lvl1pPr marL="0" marR="0" indent="0" algn="l" defTabSz="794883" rtl="0" eaLnBrk="1" fontAlgn="auto" latinLnBrk="0" hangingPunct="1">
              <a:lnSpc>
                <a:spcPct val="100000"/>
              </a:lnSpc>
              <a:spcBef>
                <a:spcPts val="1043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65">
                <a:solidFill>
                  <a:srgbClr val="262626"/>
                </a:solidFill>
              </a:defRPr>
            </a:lvl1pPr>
            <a:lvl2pPr marL="397442" indent="0">
              <a:buNone/>
              <a:defRPr sz="1043"/>
            </a:lvl2pPr>
            <a:lvl3pPr marL="794883" indent="0">
              <a:buNone/>
              <a:defRPr sz="869"/>
            </a:lvl3pPr>
            <a:lvl4pPr marL="1192325" indent="0">
              <a:buNone/>
              <a:defRPr sz="783"/>
            </a:lvl4pPr>
            <a:lvl5pPr marL="1589767" indent="0">
              <a:buNone/>
              <a:defRPr sz="783"/>
            </a:lvl5pPr>
            <a:lvl6pPr marL="1987208" indent="0">
              <a:buNone/>
              <a:defRPr sz="783"/>
            </a:lvl6pPr>
            <a:lvl7pPr marL="2384650" indent="0">
              <a:buNone/>
              <a:defRPr sz="783"/>
            </a:lvl7pPr>
            <a:lvl8pPr marL="2782092" indent="0">
              <a:buNone/>
              <a:defRPr sz="783"/>
            </a:lvl8pPr>
            <a:lvl9pPr marL="3179533" indent="0">
              <a:buNone/>
              <a:defRPr sz="783"/>
            </a:lvl9pPr>
          </a:lstStyle>
          <a:p>
            <a:pPr marL="0" marR="0" lvl="0" indent="0" algn="l" defTabSz="794883" rtl="0" eaLnBrk="1" fontAlgn="auto" latinLnBrk="0" hangingPunct="1">
              <a:lnSpc>
                <a:spcPct val="100000"/>
              </a:lnSpc>
              <a:spcBef>
                <a:spcPts val="12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5" y="5418668"/>
            <a:ext cx="10780775" cy="613283"/>
          </a:xfrm>
        </p:spPr>
        <p:txBody>
          <a:bodyPr anchor="b">
            <a:normAutofit/>
          </a:bodyPr>
          <a:lstStyle>
            <a:lvl1pPr>
              <a:defRPr sz="2782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695"/>
              </a:spcBef>
              <a:buNone/>
              <a:defRPr sz="278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97442" indent="0">
              <a:buNone/>
              <a:defRPr sz="2434"/>
            </a:lvl2pPr>
            <a:lvl3pPr marL="794883" indent="0">
              <a:buNone/>
              <a:defRPr sz="2086"/>
            </a:lvl3pPr>
            <a:lvl4pPr marL="1192325" indent="0">
              <a:buNone/>
              <a:defRPr sz="1739"/>
            </a:lvl4pPr>
            <a:lvl5pPr marL="1589767" indent="0">
              <a:buNone/>
              <a:defRPr sz="1739"/>
            </a:lvl5pPr>
            <a:lvl6pPr marL="1987208" indent="0">
              <a:buNone/>
              <a:defRPr sz="1739"/>
            </a:lvl6pPr>
            <a:lvl7pPr marL="2384650" indent="0">
              <a:buNone/>
              <a:defRPr sz="1739"/>
            </a:lvl7pPr>
            <a:lvl8pPr marL="2782092" indent="0">
              <a:buNone/>
              <a:defRPr sz="1739"/>
            </a:lvl8pPr>
            <a:lvl9pPr marL="3179533" indent="0">
              <a:buNone/>
              <a:defRPr sz="17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5" y="5909735"/>
            <a:ext cx="9229345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17">
                <a:solidFill>
                  <a:srgbClr val="262626"/>
                </a:solidFill>
              </a:defRPr>
            </a:lvl1pPr>
            <a:lvl2pPr marL="397442" indent="0">
              <a:buNone/>
              <a:defRPr sz="1043"/>
            </a:lvl2pPr>
            <a:lvl3pPr marL="794883" indent="0">
              <a:buNone/>
              <a:defRPr sz="869"/>
            </a:lvl3pPr>
            <a:lvl4pPr marL="1192325" indent="0">
              <a:buNone/>
              <a:defRPr sz="783"/>
            </a:lvl4pPr>
            <a:lvl5pPr marL="1589767" indent="0">
              <a:buNone/>
              <a:defRPr sz="783"/>
            </a:lvl5pPr>
            <a:lvl6pPr marL="1987208" indent="0">
              <a:buNone/>
              <a:defRPr sz="783"/>
            </a:lvl6pPr>
            <a:lvl7pPr marL="2384650" indent="0">
              <a:buNone/>
              <a:defRPr sz="783"/>
            </a:lvl7pPr>
            <a:lvl8pPr marL="2782092" indent="0">
              <a:buNone/>
              <a:defRPr sz="783"/>
            </a:lvl8pPr>
            <a:lvl9pPr marL="3179533" indent="0">
              <a:buNone/>
              <a:defRPr sz="7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93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255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1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6"/>
            <a:ext cx="7734301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920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212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1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7650" spc="-104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3" y="4206876"/>
            <a:ext cx="9228200" cy="1645920"/>
          </a:xfrm>
        </p:spPr>
        <p:txBody>
          <a:bodyPr>
            <a:normAutofit/>
          </a:bodyPr>
          <a:lstStyle>
            <a:lvl1pPr marL="0" indent="0" algn="l">
              <a:buNone/>
              <a:defRPr sz="2782">
                <a:solidFill>
                  <a:schemeClr val="bg1"/>
                </a:solidFill>
                <a:latin typeface="+mj-lt"/>
              </a:defRPr>
            </a:lvl1pPr>
            <a:lvl2pPr marL="397442" indent="0" algn="ctr">
              <a:buNone/>
              <a:defRPr sz="2434"/>
            </a:lvl2pPr>
            <a:lvl3pPr marL="794883" indent="0" algn="ctr">
              <a:buNone/>
              <a:defRPr sz="2086"/>
            </a:lvl3pPr>
            <a:lvl4pPr marL="1192325" indent="0" algn="ctr">
              <a:buNone/>
              <a:defRPr sz="1739"/>
            </a:lvl4pPr>
            <a:lvl5pPr marL="1589767" indent="0" algn="ctr">
              <a:buNone/>
              <a:defRPr sz="1739"/>
            </a:lvl5pPr>
            <a:lvl6pPr marL="1987208" indent="0" algn="ctr">
              <a:buNone/>
              <a:defRPr sz="1739"/>
            </a:lvl6pPr>
            <a:lvl7pPr marL="2384650" indent="0" algn="ctr">
              <a:buNone/>
              <a:defRPr sz="1739"/>
            </a:lvl7pPr>
            <a:lvl8pPr marL="2782092" indent="0" algn="ctr">
              <a:buNone/>
              <a:defRPr sz="1739"/>
            </a:lvl8pPr>
            <a:lvl9pPr marL="3179533" indent="0" algn="ctr">
              <a:buNone/>
              <a:defRPr sz="173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10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56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5" y="767419"/>
            <a:ext cx="10780775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65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3" y="4204209"/>
            <a:ext cx="9226295" cy="1645920"/>
          </a:xfrm>
        </p:spPr>
        <p:txBody>
          <a:bodyPr anchor="t">
            <a:normAutofit/>
          </a:bodyPr>
          <a:lstStyle>
            <a:lvl1pPr marL="0" indent="0">
              <a:buNone/>
              <a:defRPr sz="2782">
                <a:solidFill>
                  <a:schemeClr val="tx1"/>
                </a:solidFill>
                <a:latin typeface="+mj-lt"/>
              </a:defRPr>
            </a:lvl1pPr>
            <a:lvl2pPr marL="397442" indent="0">
              <a:buNone/>
              <a:defRPr sz="1565">
                <a:solidFill>
                  <a:schemeClr val="tx1">
                    <a:tint val="75000"/>
                  </a:schemeClr>
                </a:solidFill>
              </a:defRPr>
            </a:lvl2pPr>
            <a:lvl3pPr marL="794883" indent="0">
              <a:buNone/>
              <a:defRPr sz="1391">
                <a:solidFill>
                  <a:schemeClr val="tx1">
                    <a:tint val="75000"/>
                  </a:schemeClr>
                </a:solidFill>
              </a:defRPr>
            </a:lvl3pPr>
            <a:lvl4pPr marL="1192325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4pPr>
            <a:lvl5pPr marL="1589767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5pPr>
            <a:lvl6pPr marL="1987208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6pPr>
            <a:lvl7pPr marL="2384650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7pPr>
            <a:lvl8pPr marL="2782092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8pPr>
            <a:lvl9pPr marL="3179533" indent="0">
              <a:buNone/>
              <a:defRPr sz="12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5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5" y="1998134"/>
            <a:ext cx="4663440" cy="3767328"/>
          </a:xfrm>
        </p:spPr>
        <p:txBody>
          <a:bodyPr/>
          <a:lstStyle>
            <a:lvl1pPr>
              <a:defRPr sz="2086"/>
            </a:lvl1pPr>
            <a:lvl2pPr>
              <a:defRPr sz="1739"/>
            </a:lvl2pPr>
            <a:lvl3pPr>
              <a:defRPr sz="1565"/>
            </a:lvl3pPr>
            <a:lvl4pPr>
              <a:defRPr sz="1391"/>
            </a:lvl4pPr>
            <a:lvl5pPr>
              <a:defRPr sz="1391"/>
            </a:lvl5pPr>
            <a:lvl6pPr>
              <a:defRPr sz="1391"/>
            </a:lvl6pPr>
            <a:lvl7pPr>
              <a:defRPr sz="1391"/>
            </a:lvl7pPr>
            <a:lvl8pPr>
              <a:defRPr sz="1391"/>
            </a:lvl8pPr>
            <a:lvl9pPr>
              <a:defRPr sz="13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086"/>
            </a:lvl1pPr>
            <a:lvl2pPr>
              <a:defRPr sz="1739"/>
            </a:lvl2pPr>
            <a:lvl3pPr>
              <a:defRPr sz="1565"/>
            </a:lvl3pPr>
            <a:lvl4pPr>
              <a:defRPr sz="1391"/>
            </a:lvl4pPr>
            <a:lvl5pPr>
              <a:defRPr sz="1391"/>
            </a:lvl5pPr>
            <a:lvl6pPr>
              <a:defRPr sz="1391"/>
            </a:lvl6pPr>
            <a:lvl7pPr>
              <a:defRPr sz="1391"/>
            </a:lvl7pPr>
            <a:lvl8pPr>
              <a:defRPr sz="1391"/>
            </a:lvl8pPr>
            <a:lvl9pPr>
              <a:defRPr sz="13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39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5" y="2040468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1912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97442" indent="0">
              <a:buNone/>
              <a:defRPr sz="1739" b="1"/>
            </a:lvl2pPr>
            <a:lvl3pPr marL="794883" indent="0">
              <a:buNone/>
              <a:defRPr sz="1565" b="1"/>
            </a:lvl3pPr>
            <a:lvl4pPr marL="1192325" indent="0">
              <a:buNone/>
              <a:defRPr sz="1391" b="1"/>
            </a:lvl4pPr>
            <a:lvl5pPr marL="1589767" indent="0">
              <a:buNone/>
              <a:defRPr sz="1391" b="1"/>
            </a:lvl5pPr>
            <a:lvl6pPr marL="1987208" indent="0">
              <a:buNone/>
              <a:defRPr sz="1391" b="1"/>
            </a:lvl6pPr>
            <a:lvl7pPr marL="2384650" indent="0">
              <a:buNone/>
              <a:defRPr sz="1391" b="1"/>
            </a:lvl7pPr>
            <a:lvl8pPr marL="2782092" indent="0">
              <a:buNone/>
              <a:defRPr sz="1391" b="1"/>
            </a:lvl8pPr>
            <a:lvl9pPr marL="3179533" indent="0">
              <a:buNone/>
              <a:defRPr sz="13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5" y="2753084"/>
            <a:ext cx="4663440" cy="3200400"/>
          </a:xfrm>
        </p:spPr>
        <p:txBody>
          <a:bodyPr/>
          <a:lstStyle>
            <a:lvl1pPr>
              <a:defRPr sz="2086"/>
            </a:lvl1pPr>
            <a:lvl2pPr>
              <a:defRPr sz="1739"/>
            </a:lvl2pPr>
            <a:lvl3pPr>
              <a:defRPr sz="1565"/>
            </a:lvl3pPr>
            <a:lvl4pPr>
              <a:defRPr sz="1391"/>
            </a:lvl4pPr>
            <a:lvl5pPr>
              <a:defRPr sz="1391"/>
            </a:lvl5pPr>
            <a:lvl6pPr>
              <a:defRPr sz="1391"/>
            </a:lvl6pPr>
            <a:lvl7pPr>
              <a:defRPr sz="1391"/>
            </a:lvl7pPr>
            <a:lvl8pPr>
              <a:defRPr sz="1391"/>
            </a:lvl8pPr>
            <a:lvl9pPr>
              <a:defRPr sz="13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1912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97442" indent="0">
              <a:buNone/>
              <a:defRPr sz="1739" b="1"/>
            </a:lvl2pPr>
            <a:lvl3pPr marL="794883" indent="0">
              <a:buNone/>
              <a:defRPr sz="1565" b="1"/>
            </a:lvl3pPr>
            <a:lvl4pPr marL="1192325" indent="0">
              <a:buNone/>
              <a:defRPr sz="1391" b="1"/>
            </a:lvl4pPr>
            <a:lvl5pPr marL="1589767" indent="0">
              <a:buNone/>
              <a:defRPr sz="1391" b="1"/>
            </a:lvl5pPr>
            <a:lvl6pPr marL="1987208" indent="0">
              <a:buNone/>
              <a:defRPr sz="1391" b="1"/>
            </a:lvl6pPr>
            <a:lvl7pPr marL="2384650" indent="0">
              <a:buNone/>
              <a:defRPr sz="1391" b="1"/>
            </a:lvl7pPr>
            <a:lvl8pPr marL="2782092" indent="0">
              <a:buNone/>
              <a:defRPr sz="1391" b="1"/>
            </a:lvl8pPr>
            <a:lvl9pPr marL="3179533" indent="0">
              <a:buNone/>
              <a:defRPr sz="13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086"/>
            </a:lvl1pPr>
            <a:lvl2pPr>
              <a:defRPr sz="1739"/>
            </a:lvl2pPr>
            <a:lvl3pPr>
              <a:defRPr sz="1565"/>
            </a:lvl3pPr>
            <a:lvl4pPr>
              <a:defRPr sz="1391"/>
            </a:lvl4pPr>
            <a:lvl5pPr>
              <a:defRPr sz="1391"/>
            </a:lvl5pPr>
            <a:lvl6pPr>
              <a:defRPr sz="1391"/>
            </a:lvl6pPr>
            <a:lvl7pPr>
              <a:defRPr sz="1391"/>
            </a:lvl7pPr>
            <a:lvl8pPr>
              <a:defRPr sz="1391"/>
            </a:lvl8pPr>
            <a:lvl9pPr>
              <a:defRPr sz="13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7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178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444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103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47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2782"/>
            </a:lvl1pPr>
            <a:lvl2pPr>
              <a:defRPr sz="2434"/>
            </a:lvl2pPr>
            <a:lvl3pPr>
              <a:defRPr sz="2086"/>
            </a:lvl3pPr>
            <a:lvl4pPr>
              <a:defRPr sz="1739"/>
            </a:lvl4pPr>
            <a:lvl5pPr>
              <a:defRPr sz="1739"/>
            </a:lvl5pPr>
            <a:lvl6pPr>
              <a:defRPr sz="1739"/>
            </a:lvl6pPr>
            <a:lvl7pPr>
              <a:defRPr sz="1739"/>
            </a:lvl7pPr>
            <a:lvl8pPr>
              <a:defRPr sz="1739"/>
            </a:lvl8pPr>
            <a:lvl9pPr>
              <a:defRPr sz="17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4"/>
            <a:ext cx="3398520" cy="3126987"/>
          </a:xfrm>
        </p:spPr>
        <p:txBody>
          <a:bodyPr>
            <a:normAutofit/>
          </a:bodyPr>
          <a:lstStyle>
            <a:lvl1pPr marL="0" marR="0" indent="0" algn="l" defTabSz="794883" rtl="0" eaLnBrk="1" fontAlgn="auto" latinLnBrk="0" hangingPunct="1">
              <a:lnSpc>
                <a:spcPct val="100000"/>
              </a:lnSpc>
              <a:spcBef>
                <a:spcPts val="1043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65">
                <a:solidFill>
                  <a:srgbClr val="262626"/>
                </a:solidFill>
              </a:defRPr>
            </a:lvl1pPr>
            <a:lvl2pPr marL="397442" indent="0">
              <a:buNone/>
              <a:defRPr sz="1043"/>
            </a:lvl2pPr>
            <a:lvl3pPr marL="794883" indent="0">
              <a:buNone/>
              <a:defRPr sz="869"/>
            </a:lvl3pPr>
            <a:lvl4pPr marL="1192325" indent="0">
              <a:buNone/>
              <a:defRPr sz="783"/>
            </a:lvl4pPr>
            <a:lvl5pPr marL="1589767" indent="0">
              <a:buNone/>
              <a:defRPr sz="783"/>
            </a:lvl5pPr>
            <a:lvl6pPr marL="1987208" indent="0">
              <a:buNone/>
              <a:defRPr sz="783"/>
            </a:lvl6pPr>
            <a:lvl7pPr marL="2384650" indent="0">
              <a:buNone/>
              <a:defRPr sz="783"/>
            </a:lvl7pPr>
            <a:lvl8pPr marL="2782092" indent="0">
              <a:buNone/>
              <a:defRPr sz="783"/>
            </a:lvl8pPr>
            <a:lvl9pPr marL="3179533" indent="0">
              <a:buNone/>
              <a:defRPr sz="783"/>
            </a:lvl9pPr>
          </a:lstStyle>
          <a:p>
            <a:pPr marL="0" marR="0" lvl="0" indent="0" algn="l" defTabSz="794883" rtl="0" eaLnBrk="1" fontAlgn="auto" latinLnBrk="0" hangingPunct="1">
              <a:lnSpc>
                <a:spcPct val="100000"/>
              </a:lnSpc>
              <a:spcBef>
                <a:spcPts val="12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282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5" y="5418668"/>
            <a:ext cx="10780775" cy="613283"/>
          </a:xfrm>
        </p:spPr>
        <p:txBody>
          <a:bodyPr anchor="b">
            <a:normAutofit/>
          </a:bodyPr>
          <a:lstStyle>
            <a:lvl1pPr>
              <a:defRPr sz="2782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695"/>
              </a:spcBef>
              <a:buNone/>
              <a:defRPr sz="278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97442" indent="0">
              <a:buNone/>
              <a:defRPr sz="2434"/>
            </a:lvl2pPr>
            <a:lvl3pPr marL="794883" indent="0">
              <a:buNone/>
              <a:defRPr sz="2086"/>
            </a:lvl3pPr>
            <a:lvl4pPr marL="1192325" indent="0">
              <a:buNone/>
              <a:defRPr sz="1739"/>
            </a:lvl4pPr>
            <a:lvl5pPr marL="1589767" indent="0">
              <a:buNone/>
              <a:defRPr sz="1739"/>
            </a:lvl5pPr>
            <a:lvl6pPr marL="1987208" indent="0">
              <a:buNone/>
              <a:defRPr sz="1739"/>
            </a:lvl6pPr>
            <a:lvl7pPr marL="2384650" indent="0">
              <a:buNone/>
              <a:defRPr sz="1739"/>
            </a:lvl7pPr>
            <a:lvl8pPr marL="2782092" indent="0">
              <a:buNone/>
              <a:defRPr sz="1739"/>
            </a:lvl8pPr>
            <a:lvl9pPr marL="3179533" indent="0">
              <a:buNone/>
              <a:defRPr sz="17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5" y="5909735"/>
            <a:ext cx="9229345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17">
                <a:solidFill>
                  <a:srgbClr val="262626"/>
                </a:solidFill>
              </a:defRPr>
            </a:lvl1pPr>
            <a:lvl2pPr marL="397442" indent="0">
              <a:buNone/>
              <a:defRPr sz="1043"/>
            </a:lvl2pPr>
            <a:lvl3pPr marL="794883" indent="0">
              <a:buNone/>
              <a:defRPr sz="869"/>
            </a:lvl3pPr>
            <a:lvl4pPr marL="1192325" indent="0">
              <a:buNone/>
              <a:defRPr sz="783"/>
            </a:lvl4pPr>
            <a:lvl5pPr marL="1589767" indent="0">
              <a:buNone/>
              <a:defRPr sz="783"/>
            </a:lvl5pPr>
            <a:lvl6pPr marL="1987208" indent="0">
              <a:buNone/>
              <a:defRPr sz="783"/>
            </a:lvl6pPr>
            <a:lvl7pPr marL="2384650" indent="0">
              <a:buNone/>
              <a:defRPr sz="783"/>
            </a:lvl7pPr>
            <a:lvl8pPr marL="2782092" indent="0">
              <a:buNone/>
              <a:defRPr sz="783"/>
            </a:lvl8pPr>
            <a:lvl9pPr marL="3179533" indent="0">
              <a:buNone/>
              <a:defRPr sz="7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36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50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1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6"/>
            <a:ext cx="7734301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2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5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1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1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94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CD0B0E8-F01B-4043-B461-C16D7E5BCD6F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BF5E6C2-5B3C-7642-AFC6-ADB88696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7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46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7" y="2011681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6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6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7" y="5876413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953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1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45" r:id="rId12"/>
  </p:sldLayoutIdLst>
  <p:txStyles>
    <p:titleStyle>
      <a:lvl1pPr algn="l" defTabSz="794883" rtl="0" eaLnBrk="1" latinLnBrk="0" hangingPunct="1">
        <a:lnSpc>
          <a:spcPct val="85000"/>
        </a:lnSpc>
        <a:spcBef>
          <a:spcPct val="0"/>
        </a:spcBef>
        <a:buNone/>
        <a:defRPr sz="4694" kern="1200" spc="-104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79488" indent="-79488" algn="l" defTabSz="794883" rtl="0" eaLnBrk="1" latinLnBrk="0" hangingPunct="1">
        <a:lnSpc>
          <a:spcPct val="85000"/>
        </a:lnSpc>
        <a:spcBef>
          <a:spcPts val="1130"/>
        </a:spcBef>
        <a:buFont typeface="Arial" pitchFamily="34" charset="0"/>
        <a:buChar char=" "/>
        <a:defRPr sz="208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02056" indent="-298082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208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76930" indent="-476930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739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15395" indent="-715395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53860" indent="-953860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043154" indent="-198721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217013" indent="-198721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390872" indent="-198721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64731" indent="-198721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1pPr>
      <a:lvl2pPr marL="397442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2pPr>
      <a:lvl3pPr marL="794883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3pPr>
      <a:lvl4pPr marL="1192325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4pPr>
      <a:lvl5pPr marL="1589767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5pPr>
      <a:lvl6pPr marL="1987208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6pPr>
      <a:lvl7pPr marL="2384650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7pPr>
      <a:lvl8pPr marL="2782092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8pPr>
      <a:lvl9pPr marL="3179533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7" y="2011681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6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D3CF34A-6AF1-4C9F-AB9A-C6314C025A9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6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7" y="5876413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953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6D99020-B6AD-48F6-A6C0-8DD75ABD4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6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794883" rtl="0" eaLnBrk="1" latinLnBrk="0" hangingPunct="1">
        <a:lnSpc>
          <a:spcPct val="85000"/>
        </a:lnSpc>
        <a:spcBef>
          <a:spcPct val="0"/>
        </a:spcBef>
        <a:buNone/>
        <a:defRPr sz="4694" kern="1200" spc="-104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79488" indent="-79488" algn="l" defTabSz="794883" rtl="0" eaLnBrk="1" latinLnBrk="0" hangingPunct="1">
        <a:lnSpc>
          <a:spcPct val="85000"/>
        </a:lnSpc>
        <a:spcBef>
          <a:spcPts val="1130"/>
        </a:spcBef>
        <a:buFont typeface="Arial" pitchFamily="34" charset="0"/>
        <a:buChar char=" "/>
        <a:defRPr sz="208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02056" indent="-298082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208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76930" indent="-476930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739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15395" indent="-715395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53860" indent="-953860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043154" indent="-198721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217013" indent="-198721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390872" indent="-198721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64731" indent="-198721" algn="l" defTabSz="794883" rtl="0" eaLnBrk="1" latinLnBrk="0" hangingPunct="1">
        <a:lnSpc>
          <a:spcPct val="85000"/>
        </a:lnSpc>
        <a:spcBef>
          <a:spcPts val="522"/>
        </a:spcBef>
        <a:buFont typeface="Arial" pitchFamily="34" charset="0"/>
        <a:buChar char=" "/>
        <a:defRPr sz="156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1pPr>
      <a:lvl2pPr marL="397442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2pPr>
      <a:lvl3pPr marL="794883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3pPr>
      <a:lvl4pPr marL="1192325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4pPr>
      <a:lvl5pPr marL="1589767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5pPr>
      <a:lvl6pPr marL="1987208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6pPr>
      <a:lvl7pPr marL="2384650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7pPr>
      <a:lvl8pPr marL="2782092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8pPr>
      <a:lvl9pPr marL="3179533" algn="l" defTabSz="794883" rtl="0" eaLnBrk="1" latinLnBrk="0" hangingPunct="1">
        <a:defRPr sz="15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50.png"/><Relationship Id="rId3" Type="http://schemas.openxmlformats.org/officeDocument/2006/relationships/image" Target="../media/image23.png"/><Relationship Id="rId7" Type="http://schemas.microsoft.com/office/2007/relationships/hdphoto" Target="../media/hdphoto5.wdp"/><Relationship Id="rId12" Type="http://schemas.openxmlformats.org/officeDocument/2006/relationships/customXml" Target="../ink/ink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11" Type="http://schemas.openxmlformats.org/officeDocument/2006/relationships/image" Target="../media/image240.png"/><Relationship Id="rId5" Type="http://schemas.microsoft.com/office/2007/relationships/hdphoto" Target="../media/hdphoto3.wdp"/><Relationship Id="rId15" Type="http://schemas.openxmlformats.org/officeDocument/2006/relationships/customXml" Target="../ink/ink4.xml"/><Relationship Id="rId10" Type="http://schemas.openxmlformats.org/officeDocument/2006/relationships/customXml" Target="../ink/ink1.xml"/><Relationship Id="rId4" Type="http://schemas.microsoft.com/office/2007/relationships/hdphoto" Target="../media/hdphoto2.wdp"/><Relationship Id="rId9" Type="http://schemas.microsoft.com/office/2007/relationships/hdphoto" Target="../media/hdphoto7.wdp"/><Relationship Id="rId14" Type="http://schemas.openxmlformats.org/officeDocument/2006/relationships/customXml" Target="../ink/ink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25F7E-6310-701E-68FA-B3BDD9943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3" y="3491751"/>
            <a:ext cx="10782300" cy="2928100"/>
          </a:xfrm>
        </p:spPr>
        <p:txBody>
          <a:bodyPr/>
          <a:lstStyle/>
          <a:p>
            <a:r>
              <a:rPr lang="en-US" sz="8000" dirty="0"/>
              <a:t>Lab 6: </a:t>
            </a:r>
            <a:r>
              <a:rPr lang="en-US" sz="6600" dirty="0"/>
              <a:t>Gel electrophoresis, sanger sequencing</a:t>
            </a:r>
            <a:endParaRPr lang="en-US" sz="8000" dirty="0"/>
          </a:p>
        </p:txBody>
      </p:sp>
      <p:pic>
        <p:nvPicPr>
          <p:cNvPr id="2" name="Google Shape;55;p13">
            <a:extLst>
              <a:ext uri="{FF2B5EF4-FFF2-40B4-BE49-F238E27FC236}">
                <a16:creationId xmlns:a16="http://schemas.microsoft.com/office/drawing/2014/main" id="{A5754536-CEBE-A695-ABAE-96A6FF9C50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4051" cy="3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32C5B1-BC8A-6805-8962-E3D98919A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051" y="438149"/>
            <a:ext cx="7637949" cy="29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4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BBFB-2098-254B-BBB2-7826A060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867" dirty="0"/>
              <a:t>Experimental Studies with Nematodes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44DC531-C2F1-4D65-850A-764632B4FB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585679"/>
              </p:ext>
            </p:extLst>
          </p:nvPr>
        </p:nvGraphicFramePr>
        <p:xfrm>
          <a:off x="659786" y="1509366"/>
          <a:ext cx="10872429" cy="2186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DF97F31-668F-4896-8CB9-DF6A32B023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6990228"/>
              </p:ext>
            </p:extLst>
          </p:nvPr>
        </p:nvGraphicFramePr>
        <p:xfrm>
          <a:off x="1638300" y="2791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7079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238567" y="1310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Gel Electrophoresis</a:t>
            </a:r>
            <a:endParaRPr dirty="0"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2534" y="763600"/>
            <a:ext cx="7898933" cy="544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67"/>
              </a:spcBef>
              <a:buNone/>
            </a:pPr>
            <a:r>
              <a:rPr lang="en-GB" sz="3733" b="1" dirty="0">
                <a:solidFill>
                  <a:schemeClr val="tx1"/>
                </a:solidFill>
              </a:rPr>
              <a:t>Goal: Separate DNA by size</a:t>
            </a:r>
          </a:p>
          <a:p>
            <a:pPr marL="0" indent="0">
              <a:lnSpc>
                <a:spcPct val="120000"/>
              </a:lnSpc>
              <a:spcBef>
                <a:spcPts val="667"/>
              </a:spcBef>
              <a:buNone/>
            </a:pPr>
            <a:r>
              <a:rPr lang="en-GB" sz="3733" b="1" dirty="0">
                <a:solidFill>
                  <a:schemeClr val="tx1"/>
                </a:solidFill>
              </a:rPr>
              <a:t>Tool: Gel Electrophoresis</a:t>
            </a:r>
            <a:endParaRPr sz="3733" b="1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67"/>
              </a:spcBef>
              <a:buNone/>
            </a:pPr>
            <a:endParaRPr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667"/>
              </a:spcBef>
              <a:buNone/>
            </a:pP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733" dirty="0">
                <a:solidFill>
                  <a:schemeClr val="tx1"/>
                </a:solidFill>
              </a:rPr>
              <a:t>Gel acts as a molecular sieve, </a:t>
            </a:r>
          </a:p>
          <a:p>
            <a:pPr marL="0" indent="0">
              <a:buNone/>
            </a:pPr>
            <a:r>
              <a:rPr lang="en-GB" sz="3733" dirty="0">
                <a:solidFill>
                  <a:schemeClr val="tx1"/>
                </a:solidFill>
              </a:rPr>
              <a:t>allowing the movement of different sizes of DNA fragments </a:t>
            </a:r>
            <a:endParaRPr sz="3733" dirty="0">
              <a:solidFill>
                <a:schemeClr val="tx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801" y="481201"/>
            <a:ext cx="3670633" cy="205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800" y="2882048"/>
            <a:ext cx="3670633" cy="3325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282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1AEB-7E48-154D-A638-96115D9A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4540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Gel Electrophoresis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925AB-F1FA-A84B-A00A-F2912486D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24" y="1282773"/>
            <a:ext cx="8010411" cy="4555200"/>
          </a:xfrm>
        </p:spPr>
        <p:txBody>
          <a:bodyPr/>
          <a:lstStyle/>
          <a:p>
            <a:r>
              <a:rPr lang="en-US" sz="2933" dirty="0">
                <a:solidFill>
                  <a:schemeClr val="tx1"/>
                </a:solidFill>
              </a:rPr>
              <a:t>DNA fragments move through matrix of agarose</a:t>
            </a:r>
          </a:p>
          <a:p>
            <a:r>
              <a:rPr lang="en-US" sz="2933" dirty="0">
                <a:solidFill>
                  <a:schemeClr val="tx1"/>
                </a:solidFill>
              </a:rPr>
              <a:t>Negatively charged DNA will move towards positive electrode </a:t>
            </a:r>
          </a:p>
          <a:p>
            <a:r>
              <a:rPr lang="en-US" sz="2933" dirty="0">
                <a:solidFill>
                  <a:schemeClr val="tx1"/>
                </a:solidFill>
              </a:rPr>
              <a:t>As DNA migrates, different fragments will form bands</a:t>
            </a:r>
          </a:p>
          <a:p>
            <a:endParaRPr lang="en-US" dirty="0"/>
          </a:p>
        </p:txBody>
      </p:sp>
      <p:pic>
        <p:nvPicPr>
          <p:cNvPr id="5" name="Google Shape;135;p23">
            <a:extLst>
              <a:ext uri="{FF2B5EF4-FFF2-40B4-BE49-F238E27FC236}">
                <a16:creationId xmlns:a16="http://schemas.microsoft.com/office/drawing/2014/main" id="{0C12BC70-AD14-48F7-8645-23BC080000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1453" y="1851153"/>
            <a:ext cx="4173885" cy="34759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6;p23">
            <a:extLst>
              <a:ext uri="{FF2B5EF4-FFF2-40B4-BE49-F238E27FC236}">
                <a16:creationId xmlns:a16="http://schemas.microsoft.com/office/drawing/2014/main" id="{5481E221-DD60-4D5E-B579-E3DFD82E4A5A}"/>
              </a:ext>
            </a:extLst>
          </p:cNvPr>
          <p:cNvSpPr txBox="1"/>
          <p:nvPr/>
        </p:nvSpPr>
        <p:spPr>
          <a:xfrm>
            <a:off x="8386468" y="649999"/>
            <a:ext cx="2959649" cy="132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GB" sz="2133" dirty="0">
                <a:solidFill>
                  <a:schemeClr val="tx2"/>
                </a:solidFill>
              </a:rPr>
              <a:t>DNA Ladder: Weight Standards</a:t>
            </a:r>
            <a:endParaRPr sz="2133" dirty="0">
              <a:solidFill>
                <a:schemeClr val="tx2"/>
              </a:solidFill>
            </a:endParaRPr>
          </a:p>
          <a:p>
            <a:endParaRPr sz="2133" dirty="0">
              <a:solidFill>
                <a:schemeClr val="tx2"/>
              </a:solidFill>
            </a:endParaRPr>
          </a:p>
        </p:txBody>
      </p:sp>
      <p:sp>
        <p:nvSpPr>
          <p:cNvPr id="7" name="Google Shape;137;p23">
            <a:extLst>
              <a:ext uri="{FF2B5EF4-FFF2-40B4-BE49-F238E27FC236}">
                <a16:creationId xmlns:a16="http://schemas.microsoft.com/office/drawing/2014/main" id="{47C7E284-ADDE-4C36-B60D-E207F7038BF1}"/>
              </a:ext>
            </a:extLst>
          </p:cNvPr>
          <p:cNvSpPr/>
          <p:nvPr/>
        </p:nvSpPr>
        <p:spPr>
          <a:xfrm>
            <a:off x="8637869" y="1235732"/>
            <a:ext cx="443015" cy="668707"/>
          </a:xfrm>
          <a:prstGeom prst="down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C822D-3E2C-D048-A645-DD6EDEC72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63" y="3603826"/>
            <a:ext cx="6680770" cy="26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0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1AEB-7E48-154D-A638-96115D9A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Gel Electrophoresis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925AB-F1FA-A84B-A00A-F2912486D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019299"/>
            <a:ext cx="4842200" cy="2705101"/>
          </a:xfrm>
        </p:spPr>
        <p:txBody>
          <a:bodyPr/>
          <a:lstStyle/>
          <a:p>
            <a:pPr marL="152396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Smaller fragments move faster and more easily because larger fragments are more obstructed by the gel.</a:t>
            </a:r>
          </a:p>
        </p:txBody>
      </p:sp>
    </p:spTree>
    <p:extLst>
      <p:ext uri="{BB962C8B-B14F-4D97-AF65-F5344CB8AC3E}">
        <p14:creationId xmlns:p14="http://schemas.microsoft.com/office/powerpoint/2010/main" val="205767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A783-49DB-DC42-A1EE-A1F65270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72440"/>
            <a:ext cx="11360800" cy="763600"/>
          </a:xfrm>
        </p:spPr>
        <p:txBody>
          <a:bodyPr>
            <a:noAutofit/>
          </a:bodyPr>
          <a:lstStyle/>
          <a:p>
            <a:r>
              <a:rPr lang="en-US" sz="5333" dirty="0"/>
              <a:t>Preparation for Sanger Sequencing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B3392-CCEF-8643-B091-150B53D3E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74" y="1676400"/>
            <a:ext cx="11363745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5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25F7E-6310-701E-68FA-B3BDD9943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3" y="3067051"/>
            <a:ext cx="10782300" cy="3352800"/>
          </a:xfrm>
        </p:spPr>
        <p:txBody>
          <a:bodyPr/>
          <a:lstStyle/>
          <a:p>
            <a:r>
              <a:rPr lang="en-US" dirty="0"/>
              <a:t>Lab 6: </a:t>
            </a:r>
            <a:br>
              <a:rPr lang="en-US" dirty="0"/>
            </a:br>
            <a:r>
              <a:rPr lang="en-US" dirty="0"/>
              <a:t>Today’s activities</a:t>
            </a:r>
          </a:p>
        </p:txBody>
      </p:sp>
      <p:pic>
        <p:nvPicPr>
          <p:cNvPr id="2" name="Google Shape;55;p13">
            <a:extLst>
              <a:ext uri="{FF2B5EF4-FFF2-40B4-BE49-F238E27FC236}">
                <a16:creationId xmlns:a16="http://schemas.microsoft.com/office/drawing/2014/main" id="{B83F73AB-6FFA-51D7-B047-4259D8C2C31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54051" cy="3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612749-4ACD-930B-20D8-17EA65EF7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051" y="438149"/>
            <a:ext cx="7637949" cy="2928100"/>
          </a:xfrm>
          <a:prstGeom prst="rect">
            <a:avLst/>
          </a:prstGeom>
        </p:spPr>
      </p:pic>
      <p:pic>
        <p:nvPicPr>
          <p:cNvPr id="5" name="Picture 4" descr="A cat sleeping on a blanket&#10;&#10;Description automatically generated with medium confidence">
            <a:extLst>
              <a:ext uri="{FF2B5EF4-FFF2-40B4-BE49-F238E27FC236}">
                <a16:creationId xmlns:a16="http://schemas.microsoft.com/office/drawing/2014/main" id="{C147A53F-3C5B-3375-2596-5669E0CA28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860" b="19014"/>
          <a:stretch/>
        </p:blipFill>
        <p:spPr>
          <a:xfrm>
            <a:off x="9108102" y="1553584"/>
            <a:ext cx="1577296" cy="1495838"/>
          </a:xfrm>
          <a:prstGeom prst="ellipse">
            <a:avLst/>
          </a:prstGeom>
        </p:spPr>
      </p:pic>
      <p:pic>
        <p:nvPicPr>
          <p:cNvPr id="7" name="Picture 6" descr="A cat lying on a blanket&#10;&#10;Description automatically generated with medium confidence">
            <a:extLst>
              <a:ext uri="{FF2B5EF4-FFF2-40B4-BE49-F238E27FC236}">
                <a16:creationId xmlns:a16="http://schemas.microsoft.com/office/drawing/2014/main" id="{690BFCA9-AF39-9C2E-EE52-6704CC43C6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36" b="25364"/>
          <a:stretch/>
        </p:blipFill>
        <p:spPr>
          <a:xfrm>
            <a:off x="7366677" y="1181302"/>
            <a:ext cx="1595851" cy="1868120"/>
          </a:xfrm>
          <a:prstGeom prst="rect">
            <a:avLst/>
          </a:prstGeom>
        </p:spPr>
      </p:pic>
      <p:pic>
        <p:nvPicPr>
          <p:cNvPr id="8" name="Picture 7" descr="A cat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9B56E192-3AB8-4452-58B5-2593D2553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67" r="35278" b="16297"/>
          <a:stretch/>
        </p:blipFill>
        <p:spPr>
          <a:xfrm rot="10800000">
            <a:off x="5429250" y="535441"/>
            <a:ext cx="1765207" cy="27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7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EDBF-70AB-D14C-AD61-EC4F4BDB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50" y="60960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1: Gel electrophoresis</a:t>
            </a:r>
          </a:p>
        </p:txBody>
      </p:sp>
      <p:sp>
        <p:nvSpPr>
          <p:cNvPr id="6" name="Google Shape;108;p9">
            <a:extLst>
              <a:ext uri="{FF2B5EF4-FFF2-40B4-BE49-F238E27FC236}">
                <a16:creationId xmlns:a16="http://schemas.microsoft.com/office/drawing/2014/main" id="{BA7E13C5-0A4D-A29C-399C-DBD06AC9F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925" y="1536700"/>
            <a:ext cx="8347075" cy="455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Once your gel has cooled…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chemeClr val="accent1"/>
                </a:solidFill>
              </a:rPr>
              <a:t>Step 1</a:t>
            </a:r>
            <a:r>
              <a:rPr lang="en-US" dirty="0">
                <a:solidFill>
                  <a:schemeClr val="tx1"/>
                </a:solidFill>
              </a:rPr>
              <a:t>: Remove rubber stoppers and comb (carefully!)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chemeClr val="accent1"/>
                </a:solidFill>
              </a:rPr>
              <a:t>Step 2: </a:t>
            </a:r>
            <a:r>
              <a:rPr lang="en-US" dirty="0">
                <a:solidFill>
                  <a:schemeClr val="tx1"/>
                </a:solidFill>
              </a:rPr>
              <a:t>Submerge the tray containing the gel into the gel rig with the wells on the side of the negative electrode 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chemeClr val="accent1"/>
                </a:solidFill>
              </a:rPr>
              <a:t>Step 3: </a:t>
            </a:r>
            <a:r>
              <a:rPr lang="en-US" dirty="0">
                <a:solidFill>
                  <a:schemeClr val="tx1"/>
                </a:solidFill>
              </a:rPr>
              <a:t>Load the molecular weight marker, and the DNA 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chemeClr val="accent1"/>
                </a:solidFill>
              </a:rPr>
              <a:t>Step 4: </a:t>
            </a:r>
            <a:r>
              <a:rPr lang="en-US" dirty="0">
                <a:solidFill>
                  <a:schemeClr val="tx1"/>
                </a:solidFill>
              </a:rPr>
              <a:t>Put the top on the gel rig – </a:t>
            </a:r>
            <a:r>
              <a:rPr lang="en-US" b="1" dirty="0">
                <a:solidFill>
                  <a:schemeClr val="tx1"/>
                </a:solidFill>
              </a:rPr>
              <a:t>wells at the neg. end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Step 5: </a:t>
            </a:r>
            <a:r>
              <a:rPr lang="en-US" dirty="0">
                <a:solidFill>
                  <a:schemeClr val="tx1"/>
                </a:solidFill>
              </a:rPr>
              <a:t>Turn it on 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chemeClr val="accent1"/>
                </a:solidFill>
              </a:rPr>
              <a:t>Step 6: </a:t>
            </a:r>
            <a:r>
              <a:rPr lang="en-US" dirty="0">
                <a:solidFill>
                  <a:schemeClr val="tx1"/>
                </a:solidFill>
              </a:rPr>
              <a:t>Make sure you see bubbles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chemeClr val="accent1"/>
                </a:solidFill>
              </a:rPr>
              <a:t>Step 7: </a:t>
            </a:r>
            <a:r>
              <a:rPr lang="en-US" dirty="0">
                <a:solidFill>
                  <a:schemeClr val="tx1"/>
                </a:solidFill>
              </a:rPr>
              <a:t>Cover the rig with the box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chemeClr val="accent1"/>
                </a:solidFill>
              </a:rPr>
              <a:t>Step 8: </a:t>
            </a:r>
            <a:r>
              <a:rPr lang="en-US" dirty="0">
                <a:solidFill>
                  <a:schemeClr val="tx1"/>
                </a:solidFill>
              </a:rPr>
              <a:t>Wait 25-30 minutes for the gel to run (check periodically)   </a:t>
            </a:r>
            <a:endParaRPr dirty="0">
              <a:solidFill>
                <a:schemeClr val="tx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53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9676-DF3C-EF47-8823-BC485CAD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 Loading the Gel!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9BEC-66CB-8B4A-931D-DEC4E7FB7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Practice using practice gels and green dye</a:t>
            </a:r>
          </a:p>
          <a:p>
            <a:r>
              <a:rPr lang="en-US" sz="3200" dirty="0"/>
              <a:t>Make sure that the dye goes into the well and you don</a:t>
            </a:r>
            <a:r>
              <a:rPr lang="fr-FR" sz="3200" dirty="0"/>
              <a:t>’</a:t>
            </a:r>
            <a:r>
              <a:rPr lang="en-US" sz="3200" dirty="0"/>
              <a:t>t puncture the well </a:t>
            </a:r>
          </a:p>
          <a:p>
            <a:endParaRPr lang="en-US" dirty="0"/>
          </a:p>
        </p:txBody>
      </p:sp>
      <p:pic>
        <p:nvPicPr>
          <p:cNvPr id="2050" name="Picture 2" descr="Loading an Agarose Gel stock photo. Image of scientific - 21181684">
            <a:extLst>
              <a:ext uri="{FF2B5EF4-FFF2-40B4-BE49-F238E27FC236}">
                <a16:creationId xmlns:a16="http://schemas.microsoft.com/office/drawing/2014/main" id="{AC3254DC-6BE8-4050-8313-7B68926E4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6"/>
          <a:stretch/>
        </p:blipFill>
        <p:spPr bwMode="auto">
          <a:xfrm>
            <a:off x="6083300" y="3124200"/>
            <a:ext cx="5876112" cy="3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dgene: Protocol - How to Run an Agarose Gel">
            <a:extLst>
              <a:ext uri="{FF2B5EF4-FFF2-40B4-BE49-F238E27FC236}">
                <a16:creationId xmlns:a16="http://schemas.microsoft.com/office/drawing/2014/main" id="{3D806CD7-3237-48CE-ABFD-879F8AF5D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3429000"/>
            <a:ext cx="5442976" cy="304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5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el electrophoresis (article) | Khan Academy">
            <a:extLst>
              <a:ext uri="{FF2B5EF4-FFF2-40B4-BE49-F238E27FC236}">
                <a16:creationId xmlns:a16="http://schemas.microsoft.com/office/drawing/2014/main" id="{73CDF413-5510-41AD-9705-A3C9284C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03" y="902019"/>
            <a:ext cx="10588413" cy="595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671C1B-BC59-47B5-AB02-8B996A9852D0}"/>
              </a:ext>
            </a:extLst>
          </p:cNvPr>
          <p:cNvSpPr txBox="1"/>
          <p:nvPr/>
        </p:nvSpPr>
        <p:spPr>
          <a:xfrm>
            <a:off x="4243451" y="1067730"/>
            <a:ext cx="129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7EBB84-7D85-4A9E-9970-C7A740F488B7}"/>
              </a:ext>
            </a:extLst>
          </p:cNvPr>
          <p:cNvSpPr txBox="1"/>
          <p:nvPr/>
        </p:nvSpPr>
        <p:spPr>
          <a:xfrm>
            <a:off x="5879525" y="1067730"/>
            <a:ext cx="363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 ul: 4 ul sample + 2ul dye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B268CF-F639-4468-B499-35D2FF5E5F15}"/>
              </a:ext>
            </a:extLst>
          </p:cNvPr>
          <p:cNvCxnSpPr/>
          <p:nvPr/>
        </p:nvCxnSpPr>
        <p:spPr>
          <a:xfrm>
            <a:off x="4670962" y="1560173"/>
            <a:ext cx="570015" cy="1242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55EC39-D7AF-41B4-AF98-5EC85B8DF148}"/>
              </a:ext>
            </a:extLst>
          </p:cNvPr>
          <p:cNvCxnSpPr>
            <a:cxnSpLocks/>
          </p:cNvCxnSpPr>
          <p:nvPr/>
        </p:nvCxnSpPr>
        <p:spPr>
          <a:xfrm flipH="1">
            <a:off x="5668487" y="1560171"/>
            <a:ext cx="997532" cy="1242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EE5B13-F1B2-4703-A443-074166122FB9}"/>
              </a:ext>
            </a:extLst>
          </p:cNvPr>
          <p:cNvCxnSpPr>
            <a:cxnSpLocks/>
          </p:cNvCxnSpPr>
          <p:nvPr/>
        </p:nvCxnSpPr>
        <p:spPr>
          <a:xfrm flipH="1">
            <a:off x="6096000" y="1560171"/>
            <a:ext cx="570019" cy="1242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1E9D85-DAEC-4C80-B328-6C265C00E5B9}"/>
              </a:ext>
            </a:extLst>
          </p:cNvPr>
          <p:cNvCxnSpPr>
            <a:cxnSpLocks/>
          </p:cNvCxnSpPr>
          <p:nvPr/>
        </p:nvCxnSpPr>
        <p:spPr>
          <a:xfrm flipH="1">
            <a:off x="6433709" y="1560171"/>
            <a:ext cx="232311" cy="1242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39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ACFB-CA7F-3848-80F8-6235D424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2657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DNA: Blue Light Camera</a:t>
            </a:r>
          </a:p>
        </p:txBody>
      </p:sp>
      <p:pic>
        <p:nvPicPr>
          <p:cNvPr id="3074" name="Picture 2" descr="Viewing Gel Electrophoresis With UV Light | ERA">
            <a:extLst>
              <a:ext uri="{FF2B5EF4-FFF2-40B4-BE49-F238E27FC236}">
                <a16:creationId xmlns:a16="http://schemas.microsoft.com/office/drawing/2014/main" id="{918D2F05-391E-4205-9493-FF4C12EF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64" y="3875765"/>
            <a:ext cx="4429405" cy="258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NA Gel Loading Dye | NEB">
            <a:extLst>
              <a:ext uri="{FF2B5EF4-FFF2-40B4-BE49-F238E27FC236}">
                <a16:creationId xmlns:a16="http://schemas.microsoft.com/office/drawing/2014/main" id="{280FFF21-C5A3-4965-BB47-84E2FA37B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b="11184"/>
          <a:stretch/>
        </p:blipFill>
        <p:spPr bwMode="auto">
          <a:xfrm>
            <a:off x="2778958" y="3615807"/>
            <a:ext cx="3317042" cy="310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5;p12">
            <a:extLst>
              <a:ext uri="{FF2B5EF4-FFF2-40B4-BE49-F238E27FC236}">
                <a16:creationId xmlns:a16="http://schemas.microsoft.com/office/drawing/2014/main" id="{5619CE35-24C6-01D9-E953-6B4795CE0A58}"/>
              </a:ext>
            </a:extLst>
          </p:cNvPr>
          <p:cNvSpPr txBox="1">
            <a:spLocks/>
          </p:cNvSpPr>
          <p:nvPr/>
        </p:nvSpPr>
        <p:spPr>
          <a:xfrm>
            <a:off x="655067" y="127403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When the dye is halfway down the gel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ADADA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Step 1: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Turn off the rig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ADADA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Step 2: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Remove the gel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ADADA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Step 3: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Take the gel to the viewing station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ADADA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Step 4: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Take a picture with your cell phone camera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ADADA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25;p12">
            <a:extLst>
              <a:ext uri="{FF2B5EF4-FFF2-40B4-BE49-F238E27FC236}">
                <a16:creationId xmlns:a16="http://schemas.microsoft.com/office/drawing/2014/main" id="{964B8CA3-9499-B8D5-4886-E6B169890B50}"/>
              </a:ext>
            </a:extLst>
          </p:cNvPr>
          <p:cNvSpPr txBox="1">
            <a:spLocks/>
          </p:cNvSpPr>
          <p:nvPr/>
        </p:nvSpPr>
        <p:spPr>
          <a:xfrm>
            <a:off x="174041" y="4897357"/>
            <a:ext cx="2964433" cy="125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What you’ll see under normal light</a:t>
            </a: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Google Shape;125;p12">
            <a:extLst>
              <a:ext uri="{FF2B5EF4-FFF2-40B4-BE49-F238E27FC236}">
                <a16:creationId xmlns:a16="http://schemas.microsoft.com/office/drawing/2014/main" id="{CAE0B9EB-5416-CA42-AB89-78F64B6856CE}"/>
              </a:ext>
            </a:extLst>
          </p:cNvPr>
          <p:cNvSpPr txBox="1">
            <a:spLocks/>
          </p:cNvSpPr>
          <p:nvPr/>
        </p:nvSpPr>
        <p:spPr>
          <a:xfrm>
            <a:off x="9530842" y="2819399"/>
            <a:ext cx="2964433" cy="125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What you’ll see under blue light</a:t>
            </a: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512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58" y="361713"/>
            <a:ext cx="4539957" cy="923902"/>
          </a:xfrm>
        </p:spPr>
        <p:txBody>
          <a:bodyPr>
            <a:normAutofit/>
          </a:bodyPr>
          <a:lstStyle/>
          <a:p>
            <a:r>
              <a:rPr lang="en-US" dirty="0"/>
              <a:t>Lab roadmap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873" y="1286632"/>
            <a:ext cx="10046505" cy="5360691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73" dirty="0">
                <a:solidFill>
                  <a:schemeClr val="accent5"/>
                </a:solidFill>
                <a:latin typeface="Copperplate Gothic Light" panose="020E0507020206020404" pitchFamily="34" charset="0"/>
              </a:rPr>
              <a:t>YOU ARE HERE: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73" dirty="0">
                <a:solidFill>
                  <a:schemeClr val="tx1"/>
                </a:solidFill>
              </a:rPr>
              <a:t>Gel electrophoresis and sanger sequencing </a:t>
            </a:r>
            <a:br>
              <a:rPr lang="en-US" sz="3273" dirty="0">
                <a:solidFill>
                  <a:schemeClr val="accent4"/>
                </a:solidFill>
              </a:rPr>
            </a:br>
            <a:br>
              <a:rPr lang="en-US" sz="3273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DUE TODAY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73" dirty="0">
                <a:solidFill>
                  <a:schemeClr val="tx1"/>
                </a:solidFill>
              </a:rPr>
              <a:t>Lab 6 prelab</a:t>
            </a:r>
            <a:br>
              <a:rPr lang="en-US" sz="3273" dirty="0">
                <a:solidFill>
                  <a:schemeClr val="accent1"/>
                </a:solidFill>
              </a:rPr>
            </a:br>
            <a:endParaRPr lang="en-US" sz="3273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chemeClr val="accent5"/>
                </a:solidFill>
              </a:rPr>
              <a:t>WEEK 7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Skills Demonstrations &amp; Project Check-Ins</a:t>
            </a:r>
          </a:p>
          <a:p>
            <a:pPr marL="0" indent="0">
              <a:spcBef>
                <a:spcPts val="0"/>
              </a:spcBef>
              <a:buNone/>
            </a:pPr>
            <a:endParaRPr lang="en-US" sz="3200" dirty="0">
              <a:solidFill>
                <a:schemeClr val="accent5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chemeClr val="accent5"/>
                </a:solidFill>
              </a:rPr>
              <a:t>WEEK 8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Lab 7 prelab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Rough Draft of Science Communication Project (Data will be available on Canvas)</a:t>
            </a:r>
          </a:p>
          <a:p>
            <a:pPr marL="0" indent="0">
              <a:spcBef>
                <a:spcPts val="0"/>
              </a:spcBef>
              <a:buNone/>
            </a:pPr>
            <a:endParaRPr lang="en-US" sz="3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8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0bp Opti-DNA Marker">
            <a:extLst>
              <a:ext uri="{FF2B5EF4-FFF2-40B4-BE49-F238E27FC236}">
                <a16:creationId xmlns:a16="http://schemas.microsoft.com/office/drawing/2014/main" id="{6AF66981-A213-87B9-36FC-8F30CC3BD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122" y="0"/>
            <a:ext cx="2736988" cy="68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Interpreting your gel</a:t>
            </a: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89CF1C-5122-D048-9E94-2F1CEEFA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82" y="1626108"/>
            <a:ext cx="6148340" cy="462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A53F1F-F7F7-46CD-A4E9-9F6602484305}"/>
              </a:ext>
            </a:extLst>
          </p:cNvPr>
          <p:cNvCxnSpPr>
            <a:cxnSpLocks/>
          </p:cNvCxnSpPr>
          <p:nvPr/>
        </p:nvCxnSpPr>
        <p:spPr>
          <a:xfrm>
            <a:off x="10830546" y="1152939"/>
            <a:ext cx="0" cy="13025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1F403B-4DA3-477F-B19A-20801701407B}"/>
              </a:ext>
            </a:extLst>
          </p:cNvPr>
          <p:cNvSpPr txBox="1"/>
          <p:nvPr/>
        </p:nvSpPr>
        <p:spPr>
          <a:xfrm>
            <a:off x="11155110" y="1294389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800 bp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ECBFAB-508E-E852-C9DA-265D49E383D2}"/>
              </a:ext>
            </a:extLst>
          </p:cNvPr>
          <p:cNvCxnSpPr>
            <a:cxnSpLocks/>
          </p:cNvCxnSpPr>
          <p:nvPr/>
        </p:nvCxnSpPr>
        <p:spPr>
          <a:xfrm flipH="1">
            <a:off x="5529677" y="2611822"/>
            <a:ext cx="7518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Gel Electrophoresis : r/ExpectationVsReality">
            <a:extLst>
              <a:ext uri="{FF2B5EF4-FFF2-40B4-BE49-F238E27FC236}">
                <a16:creationId xmlns:a16="http://schemas.microsoft.com/office/drawing/2014/main" id="{B15FD1C1-5113-4D60-9204-1DCD4BC02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" b="23102"/>
          <a:stretch/>
        </p:blipFill>
        <p:spPr bwMode="auto">
          <a:xfrm>
            <a:off x="2433080" y="1506317"/>
            <a:ext cx="6760002" cy="345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728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43EFC75-D61F-4CEA-9817-11CC8603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02F3DD-3E32-4AF8-BFA1-D131A6B4B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FFD1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na strand and scissors&#10;&#10;Description automatically generated">
            <a:extLst>
              <a:ext uri="{FF2B5EF4-FFF2-40B4-BE49-F238E27FC236}">
                <a16:creationId xmlns:a16="http://schemas.microsoft.com/office/drawing/2014/main" id="{56E0972D-9FD0-4E4D-747B-EB5E06E7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8" y="999852"/>
            <a:ext cx="10619225" cy="485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03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934EB580-0416-0751-5687-E4090E997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>
            <a:extLst>
              <a:ext uri="{FF2B5EF4-FFF2-40B4-BE49-F238E27FC236}">
                <a16:creationId xmlns:a16="http://schemas.microsoft.com/office/drawing/2014/main" id="{6BF333CE-05B8-AC6F-7ECB-91A8B577B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5333" dirty="0"/>
              <a:t>While gel runs: Biological Frontiers Group Presentation</a:t>
            </a:r>
          </a:p>
        </p:txBody>
      </p:sp>
      <p:sp>
        <p:nvSpPr>
          <p:cNvPr id="177" name="Google Shape;177;p29">
            <a:extLst>
              <a:ext uri="{FF2B5EF4-FFF2-40B4-BE49-F238E27FC236}">
                <a16:creationId xmlns:a16="http://schemas.microsoft.com/office/drawing/2014/main" id="{50966323-9058-111B-93D1-8ECD5BBF1B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950" y="2220685"/>
            <a:ext cx="11360800" cy="38711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algn="l"/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The purpose of this assignment is to critically analyze and communicate the societal implications of topics from BI221. </a:t>
            </a:r>
          </a:p>
          <a:p>
            <a:pPr marL="152396" indent="0" algn="l">
              <a:buNone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Learning Outcomes:</a:t>
            </a:r>
          </a:p>
          <a:p>
            <a:pPr marL="152396" indent="0" algn="l">
              <a:buNone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Directly linked to the Core Education Learning Outcome: Articulate the consequences and implications of science for society, daily life, and decision-making.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Effectively convey complex scientific concepts related to a specific topic in a manner accessible to a general audience.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Summarize the societal impacts of the topic using scientific evidence.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Evaluate ethical dilemmas and societal implications associated with the topic, demonstrating an awareness of potential ethical challenges in the field.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Justify your stance on the societal impacts of the chosen topic using evidence and ethical considerations. </a:t>
            </a:r>
          </a:p>
          <a:p>
            <a:pPr marL="152396" indent="0"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13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9806EC68-7105-4BF0-9247-0488CC88E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>
            <a:extLst>
              <a:ext uri="{FF2B5EF4-FFF2-40B4-BE49-F238E27FC236}">
                <a16:creationId xmlns:a16="http://schemas.microsoft.com/office/drawing/2014/main" id="{50FE9C4C-859A-A416-7C1F-0FC47046F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5333" dirty="0"/>
              <a:t>While gel runs: Biological Frontiers Group Presentation</a:t>
            </a:r>
          </a:p>
        </p:txBody>
      </p:sp>
      <p:sp>
        <p:nvSpPr>
          <p:cNvPr id="177" name="Google Shape;177;p29">
            <a:extLst>
              <a:ext uri="{FF2B5EF4-FFF2-40B4-BE49-F238E27FC236}">
                <a16:creationId xmlns:a16="http://schemas.microsoft.com/office/drawing/2014/main" id="{38C34138-3347-164F-F5A0-7D16E28E77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950" y="2220685"/>
            <a:ext cx="11360800" cy="38711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algn="l"/>
            <a:r>
              <a:rPr lang="en-US" dirty="0">
                <a:solidFill>
                  <a:srgbClr val="2D3B45"/>
                </a:solidFill>
                <a:latin typeface="Lato Extended"/>
              </a:rPr>
              <a:t>W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ork collaboratively with your peers to delve into a chosen topic within related to content in Bi221 and social implications.</a:t>
            </a:r>
          </a:p>
          <a:p>
            <a:pPr algn="l"/>
            <a:r>
              <a:rPr lang="en-US" dirty="0">
                <a:solidFill>
                  <a:srgbClr val="2D3B45"/>
                </a:solidFill>
                <a:latin typeface="Lato Extended"/>
              </a:rPr>
              <a:t>Select one of the topics from the list on Canvas or propose your own topic for approval </a:t>
            </a:r>
          </a:p>
          <a:p>
            <a:pPr algn="l"/>
            <a:r>
              <a:rPr lang="en-US" dirty="0">
                <a:solidFill>
                  <a:srgbClr val="2D3B45"/>
                </a:solidFill>
                <a:latin typeface="Lato Extended"/>
              </a:rPr>
              <a:t>Create a short group presentation that:</a:t>
            </a:r>
          </a:p>
          <a:p>
            <a:pPr lvl="1"/>
            <a:r>
              <a:rPr lang="en-US" dirty="0">
                <a:solidFill>
                  <a:srgbClr val="2D3B45"/>
                </a:solidFill>
                <a:latin typeface="Lato Extended"/>
              </a:rPr>
              <a:t>Demonstrates a thorough understanding of the chosen topic, incorporating relevant scientific principles, methodologies, and recent advancements. </a:t>
            </a:r>
          </a:p>
          <a:p>
            <a:pPr lvl="1"/>
            <a:r>
              <a:rPr lang="en-US" dirty="0">
                <a:solidFill>
                  <a:srgbClr val="2D3B45"/>
                </a:solidFill>
                <a:latin typeface="Lato Extended"/>
              </a:rPr>
              <a:t>Communicates scientific concepts clearly and effectivity using appropriate terminology and examples appropriate for the audience </a:t>
            </a:r>
          </a:p>
          <a:p>
            <a:pPr lvl="1"/>
            <a:r>
              <a:rPr lang="en-US" dirty="0">
                <a:solidFill>
                  <a:srgbClr val="2D3B45"/>
                </a:solidFill>
                <a:latin typeface="Lato Extended"/>
              </a:rPr>
              <a:t>Clearly articulates a well-supported stance on the societal impacts of the chosen topic</a:t>
            </a:r>
          </a:p>
          <a:p>
            <a:r>
              <a:rPr lang="en-US" dirty="0">
                <a:solidFill>
                  <a:srgbClr val="2D3B45"/>
                </a:solidFill>
                <a:latin typeface="Lato Extended"/>
              </a:rPr>
              <a:t>Presentation should be polished, well-organized and engaging and must demonstrate strong collaboration and teamwork with all members contributing to the presentation equally </a:t>
            </a:r>
          </a:p>
        </p:txBody>
      </p:sp>
    </p:spTree>
    <p:extLst>
      <p:ext uri="{BB962C8B-B14F-4D97-AF65-F5344CB8AC3E}">
        <p14:creationId xmlns:p14="http://schemas.microsoft.com/office/powerpoint/2010/main" val="62507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5333" dirty="0"/>
              <a:t>While gel runs: DNA to Disease</a:t>
            </a:r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54895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n-US" sz="3200" dirty="0">
                <a:solidFill>
                  <a:schemeClr val="dk1"/>
                </a:solidFill>
              </a:rPr>
              <a:t>• Obtain the DNA sequence on your table</a:t>
            </a:r>
          </a:p>
          <a:p>
            <a:pPr marL="0" indent="0">
              <a:lnSpc>
                <a:spcPct val="95000"/>
              </a:lnSpc>
              <a:buNone/>
            </a:pPr>
            <a:endParaRPr lang="en-US" sz="3200" dirty="0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buNone/>
            </a:pPr>
            <a:r>
              <a:rPr lang="en-US" sz="3200" dirty="0">
                <a:solidFill>
                  <a:schemeClr val="dk1"/>
                </a:solidFill>
              </a:rPr>
              <a:t>• Determine the phenotype caused by the mutation in the sequence by converting to the complementary mRNA sequence, codons, and amino acid sequence.</a:t>
            </a:r>
          </a:p>
          <a:p>
            <a:pPr marL="0" indent="0">
              <a:lnSpc>
                <a:spcPct val="95000"/>
              </a:lnSpc>
              <a:buNone/>
            </a:pPr>
            <a:endParaRPr lang="en-US" sz="3200" dirty="0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buNone/>
            </a:pPr>
            <a:r>
              <a:rPr lang="en-US" sz="3200" dirty="0">
                <a:solidFill>
                  <a:schemeClr val="dk1"/>
                </a:solidFill>
              </a:rPr>
              <a:t>• Amino acid charts and protein names on Canvas</a:t>
            </a:r>
          </a:p>
          <a:p>
            <a:pPr marL="0" indent="0">
              <a:lnSpc>
                <a:spcPct val="95000"/>
              </a:lnSpc>
              <a:buNone/>
            </a:pPr>
            <a:endParaRPr lang="en-US" sz="3200" dirty="0">
              <a:solidFill>
                <a:schemeClr val="dk1"/>
              </a:solidFill>
            </a:endParaRPr>
          </a:p>
          <a:p>
            <a:pPr marL="0" indent="0">
              <a:lnSpc>
                <a:spcPct val="95000"/>
              </a:lnSpc>
              <a:buNone/>
            </a:pPr>
            <a:r>
              <a:rPr lang="en-US" sz="3200" dirty="0">
                <a:solidFill>
                  <a:schemeClr val="dk1"/>
                </a:solidFill>
              </a:rPr>
              <a:t>• Use NCBI (National Center for Biotechnology Information) BLAST to align sequences </a:t>
            </a:r>
          </a:p>
          <a:p>
            <a:pPr marL="0" indent="0">
              <a:lnSpc>
                <a:spcPct val="95000"/>
              </a:lnSpc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415600" y="94426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5867" dirty="0"/>
              <a:t>What is BLAST?</a:t>
            </a:r>
            <a:endParaRPr sz="5867" dirty="0"/>
          </a:p>
        </p:txBody>
      </p:sp>
      <p:pic>
        <p:nvPicPr>
          <p:cNvPr id="2" name="Picture 2" descr="https://lh4.googleusercontent.com/rpcSQRd4sUlJPNza6GBRFCwL0e9UdneT1V6k8Dzk5MxsNjSIaIzKgVzFfmEWvTZlxMXhvuaLkMnWDz_7SSTXj85rFzaIBY6AM7QK-WANgA55twSGo58PHylPuASuqFad1vXwaW766W-LUXykvtwiZv_Jzm6-mCuN3diXC9eHFS8II5Q7tdshMj1gxfsnaijOBweqJA">
            <a:extLst>
              <a:ext uri="{FF2B5EF4-FFF2-40B4-BE49-F238E27FC236}">
                <a16:creationId xmlns:a16="http://schemas.microsoft.com/office/drawing/2014/main" id="{DED496A5-2E7E-1702-3D27-A5826AC3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50" y="175618"/>
            <a:ext cx="6743700" cy="292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415600" y="2476501"/>
            <a:ext cx="8671250" cy="4205882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 sz="3200" b="1" dirty="0">
                <a:solidFill>
                  <a:schemeClr val="tx1"/>
                </a:solidFill>
              </a:rPr>
              <a:t>Basic Local Alignment Search Tool (BLAST)</a:t>
            </a:r>
            <a:endParaRPr sz="3200" dirty="0">
              <a:solidFill>
                <a:schemeClr val="tx1"/>
              </a:solidFill>
            </a:endParaRPr>
          </a:p>
          <a:p>
            <a:pPr marL="1066773"/>
            <a:r>
              <a:rPr lang="en-GB" sz="2800" dirty="0">
                <a:solidFill>
                  <a:schemeClr val="tx1"/>
                </a:solidFill>
              </a:rPr>
              <a:t>Finds regions of local similarity between sequences (nucleotide or protein).</a:t>
            </a:r>
            <a:endParaRPr sz="2800" dirty="0">
              <a:solidFill>
                <a:schemeClr val="tx1"/>
              </a:solidFill>
            </a:endParaRPr>
          </a:p>
          <a:p>
            <a:pPr marL="1066773"/>
            <a:r>
              <a:rPr lang="en-GB" sz="2800" dirty="0">
                <a:solidFill>
                  <a:schemeClr val="tx1"/>
                </a:solidFill>
              </a:rPr>
              <a:t>Compares sequences to sequence databases</a:t>
            </a:r>
            <a:endParaRPr sz="2800" dirty="0">
              <a:solidFill>
                <a:schemeClr val="tx1"/>
              </a:solidFill>
            </a:endParaRPr>
          </a:p>
          <a:p>
            <a:pPr marL="1066773"/>
            <a:r>
              <a:rPr lang="en-GB" sz="2800" dirty="0">
                <a:solidFill>
                  <a:schemeClr val="tx1"/>
                </a:solidFill>
              </a:rPr>
              <a:t>Calculates the statistical significance of matches.</a:t>
            </a:r>
          </a:p>
          <a:p>
            <a:pPr indent="0">
              <a:buNone/>
            </a:pPr>
            <a:endParaRPr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Uses: </a:t>
            </a:r>
            <a:endParaRPr sz="2800" b="1" dirty="0">
              <a:solidFill>
                <a:schemeClr val="tx1"/>
              </a:solidFill>
            </a:endParaRPr>
          </a:p>
          <a:p>
            <a:pPr marL="1066773"/>
            <a:r>
              <a:rPr lang="en-GB" sz="2800" dirty="0">
                <a:solidFill>
                  <a:schemeClr val="tx1"/>
                </a:solidFill>
              </a:rPr>
              <a:t>Can be used to infer functional and evolutionary relationships</a:t>
            </a:r>
            <a:endParaRPr sz="2800" dirty="0">
              <a:solidFill>
                <a:schemeClr val="tx1"/>
              </a:solidFill>
            </a:endParaRPr>
          </a:p>
          <a:p>
            <a:pPr marL="1066773"/>
            <a:r>
              <a:rPr lang="en-GB" sz="2800" dirty="0">
                <a:solidFill>
                  <a:schemeClr val="tx1"/>
                </a:solidFill>
              </a:rPr>
              <a:t>Help identify members of gene families</a:t>
            </a:r>
            <a:endParaRPr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C9A9-75ED-5B4C-A7CC-FD990476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</p:spPr>
        <p:txBody>
          <a:bodyPr>
            <a:noAutofit/>
          </a:bodyPr>
          <a:lstStyle/>
          <a:p>
            <a:r>
              <a:rPr lang="en-US" sz="5867" dirty="0"/>
              <a:t>Part 3: Prep for sanger sequencing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873D7-DA08-3949-A9D5-3C733373C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455616"/>
            <a:ext cx="10004308" cy="5249984"/>
          </a:xfrm>
        </p:spPr>
        <p:txBody>
          <a:bodyPr>
            <a:noAutofit/>
          </a:bodyPr>
          <a:lstStyle/>
          <a:p>
            <a:r>
              <a:rPr lang="en-US" sz="3733" b="1" dirty="0">
                <a:solidFill>
                  <a:schemeClr val="tx1"/>
                </a:solidFill>
              </a:rPr>
              <a:t>Only do this step if you have results from your gel</a:t>
            </a:r>
          </a:p>
          <a:p>
            <a:r>
              <a:rPr lang="en-US" sz="3733" dirty="0">
                <a:solidFill>
                  <a:schemeClr val="tx1"/>
                </a:solidFill>
              </a:rPr>
              <a:t>Do not mix PCR products </a:t>
            </a:r>
          </a:p>
          <a:p>
            <a:r>
              <a:rPr lang="en-US" sz="3733" dirty="0">
                <a:solidFill>
                  <a:schemeClr val="tx1"/>
                </a:solidFill>
              </a:rPr>
              <a:t>Use a new tip each time </a:t>
            </a:r>
          </a:p>
          <a:p>
            <a:r>
              <a:rPr lang="en-US" sz="3733" dirty="0">
                <a:solidFill>
                  <a:schemeClr val="tx1"/>
                </a:solidFill>
              </a:rPr>
              <a:t>Unique ID is your 2-digit lab section (11), 2-digit table number (0X), and letter for sample replicate (Example 1101A)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There are thousands of samples being submitted for sequencing. If you do not have the correct unique ID, your samples may get lost </a:t>
            </a:r>
          </a:p>
        </p:txBody>
      </p:sp>
    </p:spTree>
    <p:extLst>
      <p:ext uri="{BB962C8B-B14F-4D97-AF65-F5344CB8AC3E}">
        <p14:creationId xmlns:p14="http://schemas.microsoft.com/office/powerpoint/2010/main" val="1766526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806285-443E-464E-ACF5-3FA37E309D9D}"/>
              </a:ext>
            </a:extLst>
          </p:cNvPr>
          <p:cNvSpPr/>
          <p:nvPr/>
        </p:nvSpPr>
        <p:spPr>
          <a:xfrm>
            <a:off x="7800053" y="228600"/>
            <a:ext cx="4201447" cy="6457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B9D34-641A-9349-91CD-131279A2B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7800053" y="365128"/>
            <a:ext cx="1315065" cy="1535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B5639-F4C2-134B-8802-D5F9F5979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8284600" y="371993"/>
            <a:ext cx="1315065" cy="1535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92C5DD-F1B1-2449-9784-E0CD19F94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8790653" y="365127"/>
            <a:ext cx="1315065" cy="1535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847A9-5608-3747-A5BA-11EFAECE6D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9285953" y="365126"/>
            <a:ext cx="1315065" cy="1535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1C719-9370-B54F-8459-F15018991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9781253" y="365125"/>
            <a:ext cx="1315065" cy="1535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370AE5-8990-9540-8D05-DDD4770000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10276553" y="365125"/>
            <a:ext cx="1315065" cy="1535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F4B3DC-4D8E-6F4F-98BD-A569AC3867B8}"/>
              </a:ext>
            </a:extLst>
          </p:cNvPr>
          <p:cNvSpPr txBox="1"/>
          <p:nvPr/>
        </p:nvSpPr>
        <p:spPr>
          <a:xfrm>
            <a:off x="8295353" y="1900596"/>
            <a:ext cx="314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PCR products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from last week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2322EF-3019-E341-A56E-BABC6B158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7962285" y="2380928"/>
            <a:ext cx="1315065" cy="1535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C5EF7-BFF0-FF45-BB0E-C489EF966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8457585" y="2380927"/>
            <a:ext cx="1315065" cy="15354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CA4F24-2266-C241-A4C9-B85C73A52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8952885" y="2380927"/>
            <a:ext cx="1315065" cy="1535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3EFF30-6697-8C45-A207-B48D32909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9448185" y="2380926"/>
            <a:ext cx="1315065" cy="1535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F4D6E6-6D91-9E45-ACB7-42A0DBF8C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9943485" y="2380925"/>
            <a:ext cx="1315065" cy="1535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534132-2D82-C944-8277-066795BB7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10438785" y="2380925"/>
            <a:ext cx="1315065" cy="15354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D19523-4D12-674D-AE46-178CF18A34E2}"/>
              </a:ext>
            </a:extLst>
          </p:cNvPr>
          <p:cNvSpPr txBox="1"/>
          <p:nvPr/>
        </p:nvSpPr>
        <p:spPr>
          <a:xfrm>
            <a:off x="8457585" y="3916396"/>
            <a:ext cx="314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Diluted Samples 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PCR product + 18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water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880633-EFB5-494C-8D14-443229525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8019128" y="4475493"/>
            <a:ext cx="1315065" cy="15354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7F2037-04A4-BB46-9D37-9A143F8799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8514428" y="4475492"/>
            <a:ext cx="1315065" cy="15354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4EF762-E836-3E4C-B95E-FB86BCC01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9009728" y="4475492"/>
            <a:ext cx="1315065" cy="15354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FC1A3A-CD98-2245-8E8D-4F8B166B33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9505028" y="4475491"/>
            <a:ext cx="1315065" cy="15354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CACF6D-C0F0-AD4C-812D-D7BE1699C1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10000328" y="4475490"/>
            <a:ext cx="1315065" cy="15354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83BA04-EA85-9D4B-8BEA-53933CFF0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571" b="86071" l="7692" r="72692"/>
                    </a14:imgEffect>
                  </a14:imgLayer>
                </a14:imgProps>
              </a:ext>
            </a:extLst>
          </a:blip>
          <a:srcRect r="20348" b="13641"/>
          <a:stretch/>
        </p:blipFill>
        <p:spPr>
          <a:xfrm>
            <a:off x="10495628" y="4475490"/>
            <a:ext cx="1315065" cy="15354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369CA9-8FFE-EE47-A95A-A16AC56E8F4F}"/>
              </a:ext>
            </a:extLst>
          </p:cNvPr>
          <p:cNvSpPr txBox="1"/>
          <p:nvPr/>
        </p:nvSpPr>
        <p:spPr>
          <a:xfrm>
            <a:off x="8514428" y="6010961"/>
            <a:ext cx="314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19.6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water + 2.4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primer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+ 2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diluted sample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24137C-AF66-C697-2B6C-DC44373030D7}"/>
              </a:ext>
            </a:extLst>
          </p:cNvPr>
          <p:cNvSpPr/>
          <p:nvPr/>
        </p:nvSpPr>
        <p:spPr>
          <a:xfrm>
            <a:off x="8533171" y="1422400"/>
            <a:ext cx="237817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B01E4D7-33AC-18AC-6827-36BD84E38FFA}"/>
              </a:ext>
            </a:extLst>
          </p:cNvPr>
          <p:cNvSpPr/>
          <p:nvPr/>
        </p:nvSpPr>
        <p:spPr>
          <a:xfrm>
            <a:off x="9028471" y="1428308"/>
            <a:ext cx="217129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4E2E48-91EE-23E7-FED7-2849EED5A9A7}"/>
              </a:ext>
            </a:extLst>
          </p:cNvPr>
          <p:cNvSpPr/>
          <p:nvPr/>
        </p:nvSpPr>
        <p:spPr>
          <a:xfrm>
            <a:off x="9531453" y="1422367"/>
            <a:ext cx="217129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993D70C-2E96-435B-FCFC-F8F195AF9D63}"/>
              </a:ext>
            </a:extLst>
          </p:cNvPr>
          <p:cNvSpPr/>
          <p:nvPr/>
        </p:nvSpPr>
        <p:spPr>
          <a:xfrm>
            <a:off x="10026753" y="1422367"/>
            <a:ext cx="217129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E197B61-534F-18A5-F983-B55BCEAA5D79}"/>
              </a:ext>
            </a:extLst>
          </p:cNvPr>
          <p:cNvSpPr/>
          <p:nvPr/>
        </p:nvSpPr>
        <p:spPr>
          <a:xfrm>
            <a:off x="10522053" y="1422367"/>
            <a:ext cx="217129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EDD8414-3926-4F34-CC82-6AE372371BF3}"/>
              </a:ext>
            </a:extLst>
          </p:cNvPr>
          <p:cNvSpPr/>
          <p:nvPr/>
        </p:nvSpPr>
        <p:spPr>
          <a:xfrm>
            <a:off x="11017353" y="1422367"/>
            <a:ext cx="217129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5DD202E-386C-1AD3-B18A-2011E2D6A782}"/>
              </a:ext>
            </a:extLst>
          </p:cNvPr>
          <p:cNvSpPr/>
          <p:nvPr/>
        </p:nvSpPr>
        <p:spPr>
          <a:xfrm>
            <a:off x="8705235" y="3442848"/>
            <a:ext cx="217129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42BF36E-EA25-86FC-154C-2891A3D317DD}"/>
              </a:ext>
            </a:extLst>
          </p:cNvPr>
          <p:cNvSpPr/>
          <p:nvPr/>
        </p:nvSpPr>
        <p:spPr>
          <a:xfrm>
            <a:off x="9200535" y="3451148"/>
            <a:ext cx="217129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5D57A6C-4E06-55D9-42DC-ECA2108E0608}"/>
              </a:ext>
            </a:extLst>
          </p:cNvPr>
          <p:cNvSpPr/>
          <p:nvPr/>
        </p:nvSpPr>
        <p:spPr>
          <a:xfrm>
            <a:off x="9695835" y="3437241"/>
            <a:ext cx="217129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CF18F0E-24A3-C853-25CE-BF86C6453622}"/>
              </a:ext>
            </a:extLst>
          </p:cNvPr>
          <p:cNvSpPr/>
          <p:nvPr/>
        </p:nvSpPr>
        <p:spPr>
          <a:xfrm>
            <a:off x="10191135" y="3437241"/>
            <a:ext cx="217129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297C405-1812-E884-4DDF-FF72CC1ABD19}"/>
              </a:ext>
            </a:extLst>
          </p:cNvPr>
          <p:cNvSpPr/>
          <p:nvPr/>
        </p:nvSpPr>
        <p:spPr>
          <a:xfrm>
            <a:off x="10685206" y="3437241"/>
            <a:ext cx="217129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8146065-643E-FDF7-8775-EC4E4A3F1083}"/>
              </a:ext>
            </a:extLst>
          </p:cNvPr>
          <p:cNvSpPr/>
          <p:nvPr/>
        </p:nvSpPr>
        <p:spPr>
          <a:xfrm>
            <a:off x="11180506" y="3437241"/>
            <a:ext cx="217129" cy="361950"/>
          </a:xfrm>
          <a:custGeom>
            <a:avLst/>
            <a:gdLst>
              <a:gd name="connsiteX0" fmla="*/ 95250 w 209550"/>
              <a:gd name="connsiteY0" fmla="*/ 361950 h 361950"/>
              <a:gd name="connsiteX1" fmla="*/ 57150 w 209550"/>
              <a:gd name="connsiteY1" fmla="*/ 285750 h 361950"/>
              <a:gd name="connsiteX2" fmla="*/ 38100 w 209550"/>
              <a:gd name="connsiteY2" fmla="*/ 222250 h 361950"/>
              <a:gd name="connsiteX3" fmla="*/ 31750 w 209550"/>
              <a:gd name="connsiteY3" fmla="*/ 171450 h 361950"/>
              <a:gd name="connsiteX4" fmla="*/ 6350 w 209550"/>
              <a:gd name="connsiteY4" fmla="*/ 63500 h 361950"/>
              <a:gd name="connsiteX5" fmla="*/ 0 w 209550"/>
              <a:gd name="connsiteY5" fmla="*/ 12700 h 361950"/>
              <a:gd name="connsiteX6" fmla="*/ 209550 w 209550"/>
              <a:gd name="connsiteY6" fmla="*/ 0 h 361950"/>
              <a:gd name="connsiteX7" fmla="*/ 203200 w 209550"/>
              <a:gd name="connsiteY7" fmla="*/ 44450 h 361950"/>
              <a:gd name="connsiteX8" fmla="*/ 184150 w 209550"/>
              <a:gd name="connsiteY8" fmla="*/ 120650 h 361950"/>
              <a:gd name="connsiteX9" fmla="*/ 165100 w 209550"/>
              <a:gd name="connsiteY9" fmla="*/ 184150 h 361950"/>
              <a:gd name="connsiteX10" fmla="*/ 152400 w 209550"/>
              <a:gd name="connsiteY10" fmla="*/ 234950 h 361950"/>
              <a:gd name="connsiteX11" fmla="*/ 139700 w 209550"/>
              <a:gd name="connsiteY11" fmla="*/ 285750 h 361950"/>
              <a:gd name="connsiteX12" fmla="*/ 95250 w 209550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550" h="361950">
                <a:moveTo>
                  <a:pt x="95250" y="361950"/>
                </a:moveTo>
                <a:lnTo>
                  <a:pt x="57150" y="285750"/>
                </a:lnTo>
                <a:lnTo>
                  <a:pt x="38100" y="222250"/>
                </a:lnTo>
                <a:lnTo>
                  <a:pt x="31750" y="171450"/>
                </a:lnTo>
                <a:lnTo>
                  <a:pt x="6350" y="63500"/>
                </a:lnTo>
                <a:lnTo>
                  <a:pt x="0" y="12700"/>
                </a:lnTo>
                <a:lnTo>
                  <a:pt x="209550" y="0"/>
                </a:lnTo>
                <a:lnTo>
                  <a:pt x="203200" y="44450"/>
                </a:lnTo>
                <a:lnTo>
                  <a:pt x="184150" y="120650"/>
                </a:lnTo>
                <a:lnTo>
                  <a:pt x="165100" y="184150"/>
                </a:lnTo>
                <a:lnTo>
                  <a:pt x="152400" y="234950"/>
                </a:lnTo>
                <a:lnTo>
                  <a:pt x="139700" y="285750"/>
                </a:lnTo>
                <a:lnTo>
                  <a:pt x="95250" y="3619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A64BC6C-A799-2A16-85AB-8735C12C50A6}"/>
              </a:ext>
            </a:extLst>
          </p:cNvPr>
          <p:cNvGrpSpPr/>
          <p:nvPr/>
        </p:nvGrpSpPr>
        <p:grpSpPr>
          <a:xfrm>
            <a:off x="11517725" y="1241880"/>
            <a:ext cx="358560" cy="1889455"/>
            <a:chOff x="11416760" y="1358060"/>
            <a:chExt cx="358560" cy="14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4DD16B-3D31-466F-32F1-D6CFF515D8E7}"/>
                    </a:ext>
                  </a:extLst>
                </p14:cNvPr>
                <p14:cNvContentPartPr/>
                <p14:nvPr/>
              </p14:nvContentPartPr>
              <p14:xfrm>
                <a:off x="11416760" y="1358060"/>
                <a:ext cx="358560" cy="1463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4DD16B-3D31-466F-32F1-D6CFF515D8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07760" y="1350997"/>
                  <a:ext cx="376200" cy="1477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4F0DDA-1F5E-8591-0790-E0FC11E1A8D8}"/>
                    </a:ext>
                  </a:extLst>
                </p14:cNvPr>
                <p14:cNvContentPartPr/>
                <p14:nvPr/>
              </p14:nvContentPartPr>
              <p14:xfrm>
                <a:off x="11442320" y="2742980"/>
                <a:ext cx="138600" cy="97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4F0DDA-1F5E-8591-0790-E0FC11E1A8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33320" y="2735946"/>
                  <a:ext cx="156240" cy="11170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82B2416-056A-ACAA-3AC3-86DA1B81C820}"/>
              </a:ext>
            </a:extLst>
          </p:cNvPr>
          <p:cNvSpPr/>
          <p:nvPr/>
        </p:nvSpPr>
        <p:spPr>
          <a:xfrm>
            <a:off x="8781128" y="5658856"/>
            <a:ext cx="164307" cy="214724"/>
          </a:xfrm>
          <a:custGeom>
            <a:avLst/>
            <a:gdLst>
              <a:gd name="connsiteX0" fmla="*/ 69057 w 164307"/>
              <a:gd name="connsiteY0" fmla="*/ 209962 h 214724"/>
              <a:gd name="connsiteX1" fmla="*/ 69057 w 164307"/>
              <a:gd name="connsiteY1" fmla="*/ 209962 h 214724"/>
              <a:gd name="connsiteX2" fmla="*/ 52388 w 164307"/>
              <a:gd name="connsiteY2" fmla="*/ 193293 h 214724"/>
              <a:gd name="connsiteX3" fmla="*/ 50007 w 164307"/>
              <a:gd name="connsiteY3" fmla="*/ 183768 h 214724"/>
              <a:gd name="connsiteX4" fmla="*/ 45244 w 164307"/>
              <a:gd name="connsiteY4" fmla="*/ 176624 h 214724"/>
              <a:gd name="connsiteX5" fmla="*/ 38100 w 164307"/>
              <a:gd name="connsiteY5" fmla="*/ 157574 h 214724"/>
              <a:gd name="connsiteX6" fmla="*/ 33338 w 164307"/>
              <a:gd name="connsiteY6" fmla="*/ 140906 h 214724"/>
              <a:gd name="connsiteX7" fmla="*/ 28575 w 164307"/>
              <a:gd name="connsiteY7" fmla="*/ 126618 h 214724"/>
              <a:gd name="connsiteX8" fmla="*/ 26194 w 164307"/>
              <a:gd name="connsiteY8" fmla="*/ 119474 h 214724"/>
              <a:gd name="connsiteX9" fmla="*/ 21432 w 164307"/>
              <a:gd name="connsiteY9" fmla="*/ 100424 h 214724"/>
              <a:gd name="connsiteX10" fmla="*/ 19050 w 164307"/>
              <a:gd name="connsiteY10" fmla="*/ 88518 h 214724"/>
              <a:gd name="connsiteX11" fmla="*/ 16669 w 164307"/>
              <a:gd name="connsiteY11" fmla="*/ 81374 h 214724"/>
              <a:gd name="connsiteX12" fmla="*/ 14288 w 164307"/>
              <a:gd name="connsiteY12" fmla="*/ 67087 h 214724"/>
              <a:gd name="connsiteX13" fmla="*/ 9525 w 164307"/>
              <a:gd name="connsiteY13" fmla="*/ 50418 h 214724"/>
              <a:gd name="connsiteX14" fmla="*/ 7144 w 164307"/>
              <a:gd name="connsiteY14" fmla="*/ 40893 h 214724"/>
              <a:gd name="connsiteX15" fmla="*/ 4763 w 164307"/>
              <a:gd name="connsiteY15" fmla="*/ 33749 h 214724"/>
              <a:gd name="connsiteX16" fmla="*/ 2382 w 164307"/>
              <a:gd name="connsiteY16" fmla="*/ 19462 h 214724"/>
              <a:gd name="connsiteX17" fmla="*/ 0 w 164307"/>
              <a:gd name="connsiteY17" fmla="*/ 7556 h 214724"/>
              <a:gd name="connsiteX18" fmla="*/ 2382 w 164307"/>
              <a:gd name="connsiteY18" fmla="*/ 412 h 214724"/>
              <a:gd name="connsiteX19" fmla="*/ 76200 w 164307"/>
              <a:gd name="connsiteY19" fmla="*/ 2793 h 214724"/>
              <a:gd name="connsiteX20" fmla="*/ 164307 w 164307"/>
              <a:gd name="connsiteY20" fmla="*/ 5174 h 214724"/>
              <a:gd name="connsiteX21" fmla="*/ 161925 w 164307"/>
              <a:gd name="connsiteY21" fmla="*/ 12318 h 214724"/>
              <a:gd name="connsiteX22" fmla="*/ 159544 w 164307"/>
              <a:gd name="connsiteY22" fmla="*/ 45656 h 214724"/>
              <a:gd name="connsiteX23" fmla="*/ 150019 w 164307"/>
              <a:gd name="connsiteY23" fmla="*/ 64706 h 214724"/>
              <a:gd name="connsiteX24" fmla="*/ 147638 w 164307"/>
              <a:gd name="connsiteY24" fmla="*/ 74231 h 214724"/>
              <a:gd name="connsiteX25" fmla="*/ 142875 w 164307"/>
              <a:gd name="connsiteY25" fmla="*/ 90899 h 214724"/>
              <a:gd name="connsiteX26" fmla="*/ 140494 w 164307"/>
              <a:gd name="connsiteY26" fmla="*/ 109949 h 214724"/>
              <a:gd name="connsiteX27" fmla="*/ 138113 w 164307"/>
              <a:gd name="connsiteY27" fmla="*/ 117093 h 214724"/>
              <a:gd name="connsiteX28" fmla="*/ 135732 w 164307"/>
              <a:gd name="connsiteY28" fmla="*/ 128999 h 214724"/>
              <a:gd name="connsiteX29" fmla="*/ 128588 w 164307"/>
              <a:gd name="connsiteY29" fmla="*/ 148049 h 214724"/>
              <a:gd name="connsiteX30" fmla="*/ 121444 w 164307"/>
              <a:gd name="connsiteY30" fmla="*/ 167099 h 214724"/>
              <a:gd name="connsiteX31" fmla="*/ 109538 w 164307"/>
              <a:gd name="connsiteY31" fmla="*/ 193293 h 214724"/>
              <a:gd name="connsiteX32" fmla="*/ 107157 w 164307"/>
              <a:gd name="connsiteY32" fmla="*/ 200437 h 214724"/>
              <a:gd name="connsiteX33" fmla="*/ 102394 w 164307"/>
              <a:gd name="connsiteY33" fmla="*/ 207581 h 214724"/>
              <a:gd name="connsiteX34" fmla="*/ 88107 w 164307"/>
              <a:gd name="connsiteY34" fmla="*/ 214724 h 214724"/>
              <a:gd name="connsiteX35" fmla="*/ 73819 w 164307"/>
              <a:gd name="connsiteY35" fmla="*/ 212343 h 214724"/>
              <a:gd name="connsiteX36" fmla="*/ 64294 w 164307"/>
              <a:gd name="connsiteY36" fmla="*/ 198056 h 214724"/>
              <a:gd name="connsiteX37" fmla="*/ 59532 w 164307"/>
              <a:gd name="connsiteY37" fmla="*/ 190912 h 214724"/>
              <a:gd name="connsiteX38" fmla="*/ 54769 w 164307"/>
              <a:gd name="connsiteY38" fmla="*/ 179006 h 214724"/>
              <a:gd name="connsiteX39" fmla="*/ 47625 w 164307"/>
              <a:gd name="connsiteY39" fmla="*/ 171862 h 214724"/>
              <a:gd name="connsiteX40" fmla="*/ 69057 w 164307"/>
              <a:gd name="connsiteY40" fmla="*/ 209962 h 21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4307" h="214724">
                <a:moveTo>
                  <a:pt x="69057" y="209962"/>
                </a:moveTo>
                <a:lnTo>
                  <a:pt x="69057" y="209962"/>
                </a:lnTo>
                <a:cubicBezTo>
                  <a:pt x="63501" y="204406"/>
                  <a:pt x="57010" y="199648"/>
                  <a:pt x="52388" y="193293"/>
                </a:cubicBezTo>
                <a:cubicBezTo>
                  <a:pt x="50463" y="190646"/>
                  <a:pt x="51296" y="186776"/>
                  <a:pt x="50007" y="183768"/>
                </a:cubicBezTo>
                <a:cubicBezTo>
                  <a:pt x="48880" y="181137"/>
                  <a:pt x="46832" y="179005"/>
                  <a:pt x="45244" y="176624"/>
                </a:cubicBezTo>
                <a:cubicBezTo>
                  <a:pt x="39840" y="160411"/>
                  <a:pt x="46642" y="180352"/>
                  <a:pt x="38100" y="157574"/>
                </a:cubicBezTo>
                <a:cubicBezTo>
                  <a:pt x="34098" y="146903"/>
                  <a:pt x="37092" y="153418"/>
                  <a:pt x="33338" y="140906"/>
                </a:cubicBezTo>
                <a:cubicBezTo>
                  <a:pt x="31895" y="136097"/>
                  <a:pt x="30163" y="131381"/>
                  <a:pt x="28575" y="126618"/>
                </a:cubicBezTo>
                <a:cubicBezTo>
                  <a:pt x="27781" y="124237"/>
                  <a:pt x="26803" y="121909"/>
                  <a:pt x="26194" y="119474"/>
                </a:cubicBezTo>
                <a:cubicBezTo>
                  <a:pt x="24607" y="113124"/>
                  <a:pt x="22904" y="106802"/>
                  <a:pt x="21432" y="100424"/>
                </a:cubicBezTo>
                <a:cubicBezTo>
                  <a:pt x="20522" y="96480"/>
                  <a:pt x="20032" y="92444"/>
                  <a:pt x="19050" y="88518"/>
                </a:cubicBezTo>
                <a:cubicBezTo>
                  <a:pt x="18441" y="86083"/>
                  <a:pt x="17213" y="83824"/>
                  <a:pt x="16669" y="81374"/>
                </a:cubicBezTo>
                <a:cubicBezTo>
                  <a:pt x="15622" y="76661"/>
                  <a:pt x="15374" y="71791"/>
                  <a:pt x="14288" y="67087"/>
                </a:cubicBezTo>
                <a:cubicBezTo>
                  <a:pt x="12989" y="61456"/>
                  <a:pt x="11046" y="55993"/>
                  <a:pt x="9525" y="50418"/>
                </a:cubicBezTo>
                <a:cubicBezTo>
                  <a:pt x="8664" y="47261"/>
                  <a:pt x="8043" y="44040"/>
                  <a:pt x="7144" y="40893"/>
                </a:cubicBezTo>
                <a:cubicBezTo>
                  <a:pt x="6454" y="38479"/>
                  <a:pt x="5307" y="36199"/>
                  <a:pt x="4763" y="33749"/>
                </a:cubicBezTo>
                <a:cubicBezTo>
                  <a:pt x="3716" y="29036"/>
                  <a:pt x="3246" y="24212"/>
                  <a:pt x="2382" y="19462"/>
                </a:cubicBezTo>
                <a:cubicBezTo>
                  <a:pt x="1658" y="15480"/>
                  <a:pt x="794" y="11525"/>
                  <a:pt x="0" y="7556"/>
                </a:cubicBezTo>
                <a:cubicBezTo>
                  <a:pt x="794" y="5175"/>
                  <a:pt x="-123" y="569"/>
                  <a:pt x="2382" y="412"/>
                </a:cubicBezTo>
                <a:cubicBezTo>
                  <a:pt x="26953" y="-1124"/>
                  <a:pt x="51592" y="2069"/>
                  <a:pt x="76200" y="2793"/>
                </a:cubicBezTo>
                <a:lnTo>
                  <a:pt x="164307" y="5174"/>
                </a:lnTo>
                <a:cubicBezTo>
                  <a:pt x="163513" y="7555"/>
                  <a:pt x="162218" y="9825"/>
                  <a:pt x="161925" y="12318"/>
                </a:cubicBezTo>
                <a:cubicBezTo>
                  <a:pt x="160623" y="23383"/>
                  <a:pt x="162013" y="34792"/>
                  <a:pt x="159544" y="45656"/>
                </a:cubicBezTo>
                <a:cubicBezTo>
                  <a:pt x="157971" y="52579"/>
                  <a:pt x="150019" y="64706"/>
                  <a:pt x="150019" y="64706"/>
                </a:cubicBezTo>
                <a:cubicBezTo>
                  <a:pt x="149225" y="67881"/>
                  <a:pt x="148537" y="71084"/>
                  <a:pt x="147638" y="74231"/>
                </a:cubicBezTo>
                <a:cubicBezTo>
                  <a:pt x="140795" y="98184"/>
                  <a:pt x="150335" y="61067"/>
                  <a:pt x="142875" y="90899"/>
                </a:cubicBezTo>
                <a:cubicBezTo>
                  <a:pt x="142081" y="97249"/>
                  <a:pt x="141639" y="103653"/>
                  <a:pt x="140494" y="109949"/>
                </a:cubicBezTo>
                <a:cubicBezTo>
                  <a:pt x="140045" y="112419"/>
                  <a:pt x="138722" y="114658"/>
                  <a:pt x="138113" y="117093"/>
                </a:cubicBezTo>
                <a:cubicBezTo>
                  <a:pt x="137131" y="121019"/>
                  <a:pt x="136714" y="125073"/>
                  <a:pt x="135732" y="128999"/>
                </a:cubicBezTo>
                <a:cubicBezTo>
                  <a:pt x="134063" y="135675"/>
                  <a:pt x="130766" y="141513"/>
                  <a:pt x="128588" y="148049"/>
                </a:cubicBezTo>
                <a:cubicBezTo>
                  <a:pt x="122105" y="167499"/>
                  <a:pt x="131186" y="147617"/>
                  <a:pt x="121444" y="167099"/>
                </a:cubicBezTo>
                <a:cubicBezTo>
                  <a:pt x="115865" y="189416"/>
                  <a:pt x="121310" y="181521"/>
                  <a:pt x="109538" y="193293"/>
                </a:cubicBezTo>
                <a:cubicBezTo>
                  <a:pt x="108744" y="195674"/>
                  <a:pt x="108280" y="198192"/>
                  <a:pt x="107157" y="200437"/>
                </a:cubicBezTo>
                <a:cubicBezTo>
                  <a:pt x="105877" y="202997"/>
                  <a:pt x="104418" y="205557"/>
                  <a:pt x="102394" y="207581"/>
                </a:cubicBezTo>
                <a:cubicBezTo>
                  <a:pt x="97779" y="212196"/>
                  <a:pt x="93916" y="212788"/>
                  <a:pt x="88107" y="214724"/>
                </a:cubicBezTo>
                <a:cubicBezTo>
                  <a:pt x="83344" y="213930"/>
                  <a:pt x="78400" y="213870"/>
                  <a:pt x="73819" y="212343"/>
                </a:cubicBezTo>
                <a:cubicBezTo>
                  <a:pt x="63355" y="208856"/>
                  <a:pt x="68051" y="206824"/>
                  <a:pt x="64294" y="198056"/>
                </a:cubicBezTo>
                <a:cubicBezTo>
                  <a:pt x="63167" y="195425"/>
                  <a:pt x="60812" y="193472"/>
                  <a:pt x="59532" y="190912"/>
                </a:cubicBezTo>
                <a:cubicBezTo>
                  <a:pt x="57620" y="187089"/>
                  <a:pt x="57035" y="182631"/>
                  <a:pt x="54769" y="179006"/>
                </a:cubicBezTo>
                <a:cubicBezTo>
                  <a:pt x="52984" y="176150"/>
                  <a:pt x="49729" y="174492"/>
                  <a:pt x="47625" y="171862"/>
                </a:cubicBezTo>
                <a:cubicBezTo>
                  <a:pt x="46516" y="170476"/>
                  <a:pt x="65485" y="203612"/>
                  <a:pt x="69057" y="2099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2C867D4-ABDC-B01A-1D16-2571B722FA34}"/>
              </a:ext>
            </a:extLst>
          </p:cNvPr>
          <p:cNvSpPr/>
          <p:nvPr/>
        </p:nvSpPr>
        <p:spPr>
          <a:xfrm>
            <a:off x="8752553" y="5517398"/>
            <a:ext cx="219075" cy="104927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416B062-07C0-6DD6-17ED-667AF18BA247}"/>
              </a:ext>
            </a:extLst>
          </p:cNvPr>
          <p:cNvSpPr/>
          <p:nvPr/>
        </p:nvSpPr>
        <p:spPr>
          <a:xfrm>
            <a:off x="9275129" y="5661595"/>
            <a:ext cx="164307" cy="214724"/>
          </a:xfrm>
          <a:custGeom>
            <a:avLst/>
            <a:gdLst>
              <a:gd name="connsiteX0" fmla="*/ 69057 w 164307"/>
              <a:gd name="connsiteY0" fmla="*/ 209962 h 214724"/>
              <a:gd name="connsiteX1" fmla="*/ 69057 w 164307"/>
              <a:gd name="connsiteY1" fmla="*/ 209962 h 214724"/>
              <a:gd name="connsiteX2" fmla="*/ 52388 w 164307"/>
              <a:gd name="connsiteY2" fmla="*/ 193293 h 214724"/>
              <a:gd name="connsiteX3" fmla="*/ 50007 w 164307"/>
              <a:gd name="connsiteY3" fmla="*/ 183768 h 214724"/>
              <a:gd name="connsiteX4" fmla="*/ 45244 w 164307"/>
              <a:gd name="connsiteY4" fmla="*/ 176624 h 214724"/>
              <a:gd name="connsiteX5" fmla="*/ 38100 w 164307"/>
              <a:gd name="connsiteY5" fmla="*/ 157574 h 214724"/>
              <a:gd name="connsiteX6" fmla="*/ 33338 w 164307"/>
              <a:gd name="connsiteY6" fmla="*/ 140906 h 214724"/>
              <a:gd name="connsiteX7" fmla="*/ 28575 w 164307"/>
              <a:gd name="connsiteY7" fmla="*/ 126618 h 214724"/>
              <a:gd name="connsiteX8" fmla="*/ 26194 w 164307"/>
              <a:gd name="connsiteY8" fmla="*/ 119474 h 214724"/>
              <a:gd name="connsiteX9" fmla="*/ 21432 w 164307"/>
              <a:gd name="connsiteY9" fmla="*/ 100424 h 214724"/>
              <a:gd name="connsiteX10" fmla="*/ 19050 w 164307"/>
              <a:gd name="connsiteY10" fmla="*/ 88518 h 214724"/>
              <a:gd name="connsiteX11" fmla="*/ 16669 w 164307"/>
              <a:gd name="connsiteY11" fmla="*/ 81374 h 214724"/>
              <a:gd name="connsiteX12" fmla="*/ 14288 w 164307"/>
              <a:gd name="connsiteY12" fmla="*/ 67087 h 214724"/>
              <a:gd name="connsiteX13" fmla="*/ 9525 w 164307"/>
              <a:gd name="connsiteY13" fmla="*/ 50418 h 214724"/>
              <a:gd name="connsiteX14" fmla="*/ 7144 w 164307"/>
              <a:gd name="connsiteY14" fmla="*/ 40893 h 214724"/>
              <a:gd name="connsiteX15" fmla="*/ 4763 w 164307"/>
              <a:gd name="connsiteY15" fmla="*/ 33749 h 214724"/>
              <a:gd name="connsiteX16" fmla="*/ 2382 w 164307"/>
              <a:gd name="connsiteY16" fmla="*/ 19462 h 214724"/>
              <a:gd name="connsiteX17" fmla="*/ 0 w 164307"/>
              <a:gd name="connsiteY17" fmla="*/ 7556 h 214724"/>
              <a:gd name="connsiteX18" fmla="*/ 2382 w 164307"/>
              <a:gd name="connsiteY18" fmla="*/ 412 h 214724"/>
              <a:gd name="connsiteX19" fmla="*/ 76200 w 164307"/>
              <a:gd name="connsiteY19" fmla="*/ 2793 h 214724"/>
              <a:gd name="connsiteX20" fmla="*/ 164307 w 164307"/>
              <a:gd name="connsiteY20" fmla="*/ 5174 h 214724"/>
              <a:gd name="connsiteX21" fmla="*/ 161925 w 164307"/>
              <a:gd name="connsiteY21" fmla="*/ 12318 h 214724"/>
              <a:gd name="connsiteX22" fmla="*/ 159544 w 164307"/>
              <a:gd name="connsiteY22" fmla="*/ 45656 h 214724"/>
              <a:gd name="connsiteX23" fmla="*/ 150019 w 164307"/>
              <a:gd name="connsiteY23" fmla="*/ 64706 h 214724"/>
              <a:gd name="connsiteX24" fmla="*/ 147638 w 164307"/>
              <a:gd name="connsiteY24" fmla="*/ 74231 h 214724"/>
              <a:gd name="connsiteX25" fmla="*/ 142875 w 164307"/>
              <a:gd name="connsiteY25" fmla="*/ 90899 h 214724"/>
              <a:gd name="connsiteX26" fmla="*/ 140494 w 164307"/>
              <a:gd name="connsiteY26" fmla="*/ 109949 h 214724"/>
              <a:gd name="connsiteX27" fmla="*/ 138113 w 164307"/>
              <a:gd name="connsiteY27" fmla="*/ 117093 h 214724"/>
              <a:gd name="connsiteX28" fmla="*/ 135732 w 164307"/>
              <a:gd name="connsiteY28" fmla="*/ 128999 h 214724"/>
              <a:gd name="connsiteX29" fmla="*/ 128588 w 164307"/>
              <a:gd name="connsiteY29" fmla="*/ 148049 h 214724"/>
              <a:gd name="connsiteX30" fmla="*/ 121444 w 164307"/>
              <a:gd name="connsiteY30" fmla="*/ 167099 h 214724"/>
              <a:gd name="connsiteX31" fmla="*/ 109538 w 164307"/>
              <a:gd name="connsiteY31" fmla="*/ 193293 h 214724"/>
              <a:gd name="connsiteX32" fmla="*/ 107157 w 164307"/>
              <a:gd name="connsiteY32" fmla="*/ 200437 h 214724"/>
              <a:gd name="connsiteX33" fmla="*/ 102394 w 164307"/>
              <a:gd name="connsiteY33" fmla="*/ 207581 h 214724"/>
              <a:gd name="connsiteX34" fmla="*/ 88107 w 164307"/>
              <a:gd name="connsiteY34" fmla="*/ 214724 h 214724"/>
              <a:gd name="connsiteX35" fmla="*/ 73819 w 164307"/>
              <a:gd name="connsiteY35" fmla="*/ 212343 h 214724"/>
              <a:gd name="connsiteX36" fmla="*/ 64294 w 164307"/>
              <a:gd name="connsiteY36" fmla="*/ 198056 h 214724"/>
              <a:gd name="connsiteX37" fmla="*/ 59532 w 164307"/>
              <a:gd name="connsiteY37" fmla="*/ 190912 h 214724"/>
              <a:gd name="connsiteX38" fmla="*/ 54769 w 164307"/>
              <a:gd name="connsiteY38" fmla="*/ 179006 h 214724"/>
              <a:gd name="connsiteX39" fmla="*/ 47625 w 164307"/>
              <a:gd name="connsiteY39" fmla="*/ 171862 h 214724"/>
              <a:gd name="connsiteX40" fmla="*/ 69057 w 164307"/>
              <a:gd name="connsiteY40" fmla="*/ 209962 h 21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4307" h="214724">
                <a:moveTo>
                  <a:pt x="69057" y="209962"/>
                </a:moveTo>
                <a:lnTo>
                  <a:pt x="69057" y="209962"/>
                </a:lnTo>
                <a:cubicBezTo>
                  <a:pt x="63501" y="204406"/>
                  <a:pt x="57010" y="199648"/>
                  <a:pt x="52388" y="193293"/>
                </a:cubicBezTo>
                <a:cubicBezTo>
                  <a:pt x="50463" y="190646"/>
                  <a:pt x="51296" y="186776"/>
                  <a:pt x="50007" y="183768"/>
                </a:cubicBezTo>
                <a:cubicBezTo>
                  <a:pt x="48880" y="181137"/>
                  <a:pt x="46832" y="179005"/>
                  <a:pt x="45244" y="176624"/>
                </a:cubicBezTo>
                <a:cubicBezTo>
                  <a:pt x="39840" y="160411"/>
                  <a:pt x="46642" y="180352"/>
                  <a:pt x="38100" y="157574"/>
                </a:cubicBezTo>
                <a:cubicBezTo>
                  <a:pt x="34098" y="146903"/>
                  <a:pt x="37092" y="153418"/>
                  <a:pt x="33338" y="140906"/>
                </a:cubicBezTo>
                <a:cubicBezTo>
                  <a:pt x="31895" y="136097"/>
                  <a:pt x="30163" y="131381"/>
                  <a:pt x="28575" y="126618"/>
                </a:cubicBezTo>
                <a:cubicBezTo>
                  <a:pt x="27781" y="124237"/>
                  <a:pt x="26803" y="121909"/>
                  <a:pt x="26194" y="119474"/>
                </a:cubicBezTo>
                <a:cubicBezTo>
                  <a:pt x="24607" y="113124"/>
                  <a:pt x="22904" y="106802"/>
                  <a:pt x="21432" y="100424"/>
                </a:cubicBezTo>
                <a:cubicBezTo>
                  <a:pt x="20522" y="96480"/>
                  <a:pt x="20032" y="92444"/>
                  <a:pt x="19050" y="88518"/>
                </a:cubicBezTo>
                <a:cubicBezTo>
                  <a:pt x="18441" y="86083"/>
                  <a:pt x="17213" y="83824"/>
                  <a:pt x="16669" y="81374"/>
                </a:cubicBezTo>
                <a:cubicBezTo>
                  <a:pt x="15622" y="76661"/>
                  <a:pt x="15374" y="71791"/>
                  <a:pt x="14288" y="67087"/>
                </a:cubicBezTo>
                <a:cubicBezTo>
                  <a:pt x="12989" y="61456"/>
                  <a:pt x="11046" y="55993"/>
                  <a:pt x="9525" y="50418"/>
                </a:cubicBezTo>
                <a:cubicBezTo>
                  <a:pt x="8664" y="47261"/>
                  <a:pt x="8043" y="44040"/>
                  <a:pt x="7144" y="40893"/>
                </a:cubicBezTo>
                <a:cubicBezTo>
                  <a:pt x="6454" y="38479"/>
                  <a:pt x="5307" y="36199"/>
                  <a:pt x="4763" y="33749"/>
                </a:cubicBezTo>
                <a:cubicBezTo>
                  <a:pt x="3716" y="29036"/>
                  <a:pt x="3246" y="24212"/>
                  <a:pt x="2382" y="19462"/>
                </a:cubicBezTo>
                <a:cubicBezTo>
                  <a:pt x="1658" y="15480"/>
                  <a:pt x="794" y="11525"/>
                  <a:pt x="0" y="7556"/>
                </a:cubicBezTo>
                <a:cubicBezTo>
                  <a:pt x="794" y="5175"/>
                  <a:pt x="-123" y="569"/>
                  <a:pt x="2382" y="412"/>
                </a:cubicBezTo>
                <a:cubicBezTo>
                  <a:pt x="26953" y="-1124"/>
                  <a:pt x="51592" y="2069"/>
                  <a:pt x="76200" y="2793"/>
                </a:cubicBezTo>
                <a:lnTo>
                  <a:pt x="164307" y="5174"/>
                </a:lnTo>
                <a:cubicBezTo>
                  <a:pt x="163513" y="7555"/>
                  <a:pt x="162218" y="9825"/>
                  <a:pt x="161925" y="12318"/>
                </a:cubicBezTo>
                <a:cubicBezTo>
                  <a:pt x="160623" y="23383"/>
                  <a:pt x="162013" y="34792"/>
                  <a:pt x="159544" y="45656"/>
                </a:cubicBezTo>
                <a:cubicBezTo>
                  <a:pt x="157971" y="52579"/>
                  <a:pt x="150019" y="64706"/>
                  <a:pt x="150019" y="64706"/>
                </a:cubicBezTo>
                <a:cubicBezTo>
                  <a:pt x="149225" y="67881"/>
                  <a:pt x="148537" y="71084"/>
                  <a:pt x="147638" y="74231"/>
                </a:cubicBezTo>
                <a:cubicBezTo>
                  <a:pt x="140795" y="98184"/>
                  <a:pt x="150335" y="61067"/>
                  <a:pt x="142875" y="90899"/>
                </a:cubicBezTo>
                <a:cubicBezTo>
                  <a:pt x="142081" y="97249"/>
                  <a:pt x="141639" y="103653"/>
                  <a:pt x="140494" y="109949"/>
                </a:cubicBezTo>
                <a:cubicBezTo>
                  <a:pt x="140045" y="112419"/>
                  <a:pt x="138722" y="114658"/>
                  <a:pt x="138113" y="117093"/>
                </a:cubicBezTo>
                <a:cubicBezTo>
                  <a:pt x="137131" y="121019"/>
                  <a:pt x="136714" y="125073"/>
                  <a:pt x="135732" y="128999"/>
                </a:cubicBezTo>
                <a:cubicBezTo>
                  <a:pt x="134063" y="135675"/>
                  <a:pt x="130766" y="141513"/>
                  <a:pt x="128588" y="148049"/>
                </a:cubicBezTo>
                <a:cubicBezTo>
                  <a:pt x="122105" y="167499"/>
                  <a:pt x="131186" y="147617"/>
                  <a:pt x="121444" y="167099"/>
                </a:cubicBezTo>
                <a:cubicBezTo>
                  <a:pt x="115865" y="189416"/>
                  <a:pt x="121310" y="181521"/>
                  <a:pt x="109538" y="193293"/>
                </a:cubicBezTo>
                <a:cubicBezTo>
                  <a:pt x="108744" y="195674"/>
                  <a:pt x="108280" y="198192"/>
                  <a:pt x="107157" y="200437"/>
                </a:cubicBezTo>
                <a:cubicBezTo>
                  <a:pt x="105877" y="202997"/>
                  <a:pt x="104418" y="205557"/>
                  <a:pt x="102394" y="207581"/>
                </a:cubicBezTo>
                <a:cubicBezTo>
                  <a:pt x="97779" y="212196"/>
                  <a:pt x="93916" y="212788"/>
                  <a:pt x="88107" y="214724"/>
                </a:cubicBezTo>
                <a:cubicBezTo>
                  <a:pt x="83344" y="213930"/>
                  <a:pt x="78400" y="213870"/>
                  <a:pt x="73819" y="212343"/>
                </a:cubicBezTo>
                <a:cubicBezTo>
                  <a:pt x="63355" y="208856"/>
                  <a:pt x="68051" y="206824"/>
                  <a:pt x="64294" y="198056"/>
                </a:cubicBezTo>
                <a:cubicBezTo>
                  <a:pt x="63167" y="195425"/>
                  <a:pt x="60812" y="193472"/>
                  <a:pt x="59532" y="190912"/>
                </a:cubicBezTo>
                <a:cubicBezTo>
                  <a:pt x="57620" y="187089"/>
                  <a:pt x="57035" y="182631"/>
                  <a:pt x="54769" y="179006"/>
                </a:cubicBezTo>
                <a:cubicBezTo>
                  <a:pt x="52984" y="176150"/>
                  <a:pt x="49729" y="174492"/>
                  <a:pt x="47625" y="171862"/>
                </a:cubicBezTo>
                <a:cubicBezTo>
                  <a:pt x="46516" y="170476"/>
                  <a:pt x="65485" y="203612"/>
                  <a:pt x="69057" y="2099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91A9635-816C-7CEA-219E-D41DDD4961CA}"/>
              </a:ext>
            </a:extLst>
          </p:cNvPr>
          <p:cNvSpPr/>
          <p:nvPr/>
        </p:nvSpPr>
        <p:spPr>
          <a:xfrm>
            <a:off x="9774936" y="5658856"/>
            <a:ext cx="164307" cy="214724"/>
          </a:xfrm>
          <a:custGeom>
            <a:avLst/>
            <a:gdLst>
              <a:gd name="connsiteX0" fmla="*/ 69057 w 164307"/>
              <a:gd name="connsiteY0" fmla="*/ 209962 h 214724"/>
              <a:gd name="connsiteX1" fmla="*/ 69057 w 164307"/>
              <a:gd name="connsiteY1" fmla="*/ 209962 h 214724"/>
              <a:gd name="connsiteX2" fmla="*/ 52388 w 164307"/>
              <a:gd name="connsiteY2" fmla="*/ 193293 h 214724"/>
              <a:gd name="connsiteX3" fmla="*/ 50007 w 164307"/>
              <a:gd name="connsiteY3" fmla="*/ 183768 h 214724"/>
              <a:gd name="connsiteX4" fmla="*/ 45244 w 164307"/>
              <a:gd name="connsiteY4" fmla="*/ 176624 h 214724"/>
              <a:gd name="connsiteX5" fmla="*/ 38100 w 164307"/>
              <a:gd name="connsiteY5" fmla="*/ 157574 h 214724"/>
              <a:gd name="connsiteX6" fmla="*/ 33338 w 164307"/>
              <a:gd name="connsiteY6" fmla="*/ 140906 h 214724"/>
              <a:gd name="connsiteX7" fmla="*/ 28575 w 164307"/>
              <a:gd name="connsiteY7" fmla="*/ 126618 h 214724"/>
              <a:gd name="connsiteX8" fmla="*/ 26194 w 164307"/>
              <a:gd name="connsiteY8" fmla="*/ 119474 h 214724"/>
              <a:gd name="connsiteX9" fmla="*/ 21432 w 164307"/>
              <a:gd name="connsiteY9" fmla="*/ 100424 h 214724"/>
              <a:gd name="connsiteX10" fmla="*/ 19050 w 164307"/>
              <a:gd name="connsiteY10" fmla="*/ 88518 h 214724"/>
              <a:gd name="connsiteX11" fmla="*/ 16669 w 164307"/>
              <a:gd name="connsiteY11" fmla="*/ 81374 h 214724"/>
              <a:gd name="connsiteX12" fmla="*/ 14288 w 164307"/>
              <a:gd name="connsiteY12" fmla="*/ 67087 h 214724"/>
              <a:gd name="connsiteX13" fmla="*/ 9525 w 164307"/>
              <a:gd name="connsiteY13" fmla="*/ 50418 h 214724"/>
              <a:gd name="connsiteX14" fmla="*/ 7144 w 164307"/>
              <a:gd name="connsiteY14" fmla="*/ 40893 h 214724"/>
              <a:gd name="connsiteX15" fmla="*/ 4763 w 164307"/>
              <a:gd name="connsiteY15" fmla="*/ 33749 h 214724"/>
              <a:gd name="connsiteX16" fmla="*/ 2382 w 164307"/>
              <a:gd name="connsiteY16" fmla="*/ 19462 h 214724"/>
              <a:gd name="connsiteX17" fmla="*/ 0 w 164307"/>
              <a:gd name="connsiteY17" fmla="*/ 7556 h 214724"/>
              <a:gd name="connsiteX18" fmla="*/ 2382 w 164307"/>
              <a:gd name="connsiteY18" fmla="*/ 412 h 214724"/>
              <a:gd name="connsiteX19" fmla="*/ 76200 w 164307"/>
              <a:gd name="connsiteY19" fmla="*/ 2793 h 214724"/>
              <a:gd name="connsiteX20" fmla="*/ 164307 w 164307"/>
              <a:gd name="connsiteY20" fmla="*/ 5174 h 214724"/>
              <a:gd name="connsiteX21" fmla="*/ 161925 w 164307"/>
              <a:gd name="connsiteY21" fmla="*/ 12318 h 214724"/>
              <a:gd name="connsiteX22" fmla="*/ 159544 w 164307"/>
              <a:gd name="connsiteY22" fmla="*/ 45656 h 214724"/>
              <a:gd name="connsiteX23" fmla="*/ 150019 w 164307"/>
              <a:gd name="connsiteY23" fmla="*/ 64706 h 214724"/>
              <a:gd name="connsiteX24" fmla="*/ 147638 w 164307"/>
              <a:gd name="connsiteY24" fmla="*/ 74231 h 214724"/>
              <a:gd name="connsiteX25" fmla="*/ 142875 w 164307"/>
              <a:gd name="connsiteY25" fmla="*/ 90899 h 214724"/>
              <a:gd name="connsiteX26" fmla="*/ 140494 w 164307"/>
              <a:gd name="connsiteY26" fmla="*/ 109949 h 214724"/>
              <a:gd name="connsiteX27" fmla="*/ 138113 w 164307"/>
              <a:gd name="connsiteY27" fmla="*/ 117093 h 214724"/>
              <a:gd name="connsiteX28" fmla="*/ 135732 w 164307"/>
              <a:gd name="connsiteY28" fmla="*/ 128999 h 214724"/>
              <a:gd name="connsiteX29" fmla="*/ 128588 w 164307"/>
              <a:gd name="connsiteY29" fmla="*/ 148049 h 214724"/>
              <a:gd name="connsiteX30" fmla="*/ 121444 w 164307"/>
              <a:gd name="connsiteY30" fmla="*/ 167099 h 214724"/>
              <a:gd name="connsiteX31" fmla="*/ 109538 w 164307"/>
              <a:gd name="connsiteY31" fmla="*/ 193293 h 214724"/>
              <a:gd name="connsiteX32" fmla="*/ 107157 w 164307"/>
              <a:gd name="connsiteY32" fmla="*/ 200437 h 214724"/>
              <a:gd name="connsiteX33" fmla="*/ 102394 w 164307"/>
              <a:gd name="connsiteY33" fmla="*/ 207581 h 214724"/>
              <a:gd name="connsiteX34" fmla="*/ 88107 w 164307"/>
              <a:gd name="connsiteY34" fmla="*/ 214724 h 214724"/>
              <a:gd name="connsiteX35" fmla="*/ 73819 w 164307"/>
              <a:gd name="connsiteY35" fmla="*/ 212343 h 214724"/>
              <a:gd name="connsiteX36" fmla="*/ 64294 w 164307"/>
              <a:gd name="connsiteY36" fmla="*/ 198056 h 214724"/>
              <a:gd name="connsiteX37" fmla="*/ 59532 w 164307"/>
              <a:gd name="connsiteY37" fmla="*/ 190912 h 214724"/>
              <a:gd name="connsiteX38" fmla="*/ 54769 w 164307"/>
              <a:gd name="connsiteY38" fmla="*/ 179006 h 214724"/>
              <a:gd name="connsiteX39" fmla="*/ 47625 w 164307"/>
              <a:gd name="connsiteY39" fmla="*/ 171862 h 214724"/>
              <a:gd name="connsiteX40" fmla="*/ 69057 w 164307"/>
              <a:gd name="connsiteY40" fmla="*/ 209962 h 21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4307" h="214724">
                <a:moveTo>
                  <a:pt x="69057" y="209962"/>
                </a:moveTo>
                <a:lnTo>
                  <a:pt x="69057" y="209962"/>
                </a:lnTo>
                <a:cubicBezTo>
                  <a:pt x="63501" y="204406"/>
                  <a:pt x="57010" y="199648"/>
                  <a:pt x="52388" y="193293"/>
                </a:cubicBezTo>
                <a:cubicBezTo>
                  <a:pt x="50463" y="190646"/>
                  <a:pt x="51296" y="186776"/>
                  <a:pt x="50007" y="183768"/>
                </a:cubicBezTo>
                <a:cubicBezTo>
                  <a:pt x="48880" y="181137"/>
                  <a:pt x="46832" y="179005"/>
                  <a:pt x="45244" y="176624"/>
                </a:cubicBezTo>
                <a:cubicBezTo>
                  <a:pt x="39840" y="160411"/>
                  <a:pt x="46642" y="180352"/>
                  <a:pt x="38100" y="157574"/>
                </a:cubicBezTo>
                <a:cubicBezTo>
                  <a:pt x="34098" y="146903"/>
                  <a:pt x="37092" y="153418"/>
                  <a:pt x="33338" y="140906"/>
                </a:cubicBezTo>
                <a:cubicBezTo>
                  <a:pt x="31895" y="136097"/>
                  <a:pt x="30163" y="131381"/>
                  <a:pt x="28575" y="126618"/>
                </a:cubicBezTo>
                <a:cubicBezTo>
                  <a:pt x="27781" y="124237"/>
                  <a:pt x="26803" y="121909"/>
                  <a:pt x="26194" y="119474"/>
                </a:cubicBezTo>
                <a:cubicBezTo>
                  <a:pt x="24607" y="113124"/>
                  <a:pt x="22904" y="106802"/>
                  <a:pt x="21432" y="100424"/>
                </a:cubicBezTo>
                <a:cubicBezTo>
                  <a:pt x="20522" y="96480"/>
                  <a:pt x="20032" y="92444"/>
                  <a:pt x="19050" y="88518"/>
                </a:cubicBezTo>
                <a:cubicBezTo>
                  <a:pt x="18441" y="86083"/>
                  <a:pt x="17213" y="83824"/>
                  <a:pt x="16669" y="81374"/>
                </a:cubicBezTo>
                <a:cubicBezTo>
                  <a:pt x="15622" y="76661"/>
                  <a:pt x="15374" y="71791"/>
                  <a:pt x="14288" y="67087"/>
                </a:cubicBezTo>
                <a:cubicBezTo>
                  <a:pt x="12989" y="61456"/>
                  <a:pt x="11046" y="55993"/>
                  <a:pt x="9525" y="50418"/>
                </a:cubicBezTo>
                <a:cubicBezTo>
                  <a:pt x="8664" y="47261"/>
                  <a:pt x="8043" y="44040"/>
                  <a:pt x="7144" y="40893"/>
                </a:cubicBezTo>
                <a:cubicBezTo>
                  <a:pt x="6454" y="38479"/>
                  <a:pt x="5307" y="36199"/>
                  <a:pt x="4763" y="33749"/>
                </a:cubicBezTo>
                <a:cubicBezTo>
                  <a:pt x="3716" y="29036"/>
                  <a:pt x="3246" y="24212"/>
                  <a:pt x="2382" y="19462"/>
                </a:cubicBezTo>
                <a:cubicBezTo>
                  <a:pt x="1658" y="15480"/>
                  <a:pt x="794" y="11525"/>
                  <a:pt x="0" y="7556"/>
                </a:cubicBezTo>
                <a:cubicBezTo>
                  <a:pt x="794" y="5175"/>
                  <a:pt x="-123" y="569"/>
                  <a:pt x="2382" y="412"/>
                </a:cubicBezTo>
                <a:cubicBezTo>
                  <a:pt x="26953" y="-1124"/>
                  <a:pt x="51592" y="2069"/>
                  <a:pt x="76200" y="2793"/>
                </a:cubicBezTo>
                <a:lnTo>
                  <a:pt x="164307" y="5174"/>
                </a:lnTo>
                <a:cubicBezTo>
                  <a:pt x="163513" y="7555"/>
                  <a:pt x="162218" y="9825"/>
                  <a:pt x="161925" y="12318"/>
                </a:cubicBezTo>
                <a:cubicBezTo>
                  <a:pt x="160623" y="23383"/>
                  <a:pt x="162013" y="34792"/>
                  <a:pt x="159544" y="45656"/>
                </a:cubicBezTo>
                <a:cubicBezTo>
                  <a:pt x="157971" y="52579"/>
                  <a:pt x="150019" y="64706"/>
                  <a:pt x="150019" y="64706"/>
                </a:cubicBezTo>
                <a:cubicBezTo>
                  <a:pt x="149225" y="67881"/>
                  <a:pt x="148537" y="71084"/>
                  <a:pt x="147638" y="74231"/>
                </a:cubicBezTo>
                <a:cubicBezTo>
                  <a:pt x="140795" y="98184"/>
                  <a:pt x="150335" y="61067"/>
                  <a:pt x="142875" y="90899"/>
                </a:cubicBezTo>
                <a:cubicBezTo>
                  <a:pt x="142081" y="97249"/>
                  <a:pt x="141639" y="103653"/>
                  <a:pt x="140494" y="109949"/>
                </a:cubicBezTo>
                <a:cubicBezTo>
                  <a:pt x="140045" y="112419"/>
                  <a:pt x="138722" y="114658"/>
                  <a:pt x="138113" y="117093"/>
                </a:cubicBezTo>
                <a:cubicBezTo>
                  <a:pt x="137131" y="121019"/>
                  <a:pt x="136714" y="125073"/>
                  <a:pt x="135732" y="128999"/>
                </a:cubicBezTo>
                <a:cubicBezTo>
                  <a:pt x="134063" y="135675"/>
                  <a:pt x="130766" y="141513"/>
                  <a:pt x="128588" y="148049"/>
                </a:cubicBezTo>
                <a:cubicBezTo>
                  <a:pt x="122105" y="167499"/>
                  <a:pt x="131186" y="147617"/>
                  <a:pt x="121444" y="167099"/>
                </a:cubicBezTo>
                <a:cubicBezTo>
                  <a:pt x="115865" y="189416"/>
                  <a:pt x="121310" y="181521"/>
                  <a:pt x="109538" y="193293"/>
                </a:cubicBezTo>
                <a:cubicBezTo>
                  <a:pt x="108744" y="195674"/>
                  <a:pt x="108280" y="198192"/>
                  <a:pt x="107157" y="200437"/>
                </a:cubicBezTo>
                <a:cubicBezTo>
                  <a:pt x="105877" y="202997"/>
                  <a:pt x="104418" y="205557"/>
                  <a:pt x="102394" y="207581"/>
                </a:cubicBezTo>
                <a:cubicBezTo>
                  <a:pt x="97779" y="212196"/>
                  <a:pt x="93916" y="212788"/>
                  <a:pt x="88107" y="214724"/>
                </a:cubicBezTo>
                <a:cubicBezTo>
                  <a:pt x="83344" y="213930"/>
                  <a:pt x="78400" y="213870"/>
                  <a:pt x="73819" y="212343"/>
                </a:cubicBezTo>
                <a:cubicBezTo>
                  <a:pt x="63355" y="208856"/>
                  <a:pt x="68051" y="206824"/>
                  <a:pt x="64294" y="198056"/>
                </a:cubicBezTo>
                <a:cubicBezTo>
                  <a:pt x="63167" y="195425"/>
                  <a:pt x="60812" y="193472"/>
                  <a:pt x="59532" y="190912"/>
                </a:cubicBezTo>
                <a:cubicBezTo>
                  <a:pt x="57620" y="187089"/>
                  <a:pt x="57035" y="182631"/>
                  <a:pt x="54769" y="179006"/>
                </a:cubicBezTo>
                <a:cubicBezTo>
                  <a:pt x="52984" y="176150"/>
                  <a:pt x="49729" y="174492"/>
                  <a:pt x="47625" y="171862"/>
                </a:cubicBezTo>
                <a:cubicBezTo>
                  <a:pt x="46516" y="170476"/>
                  <a:pt x="65485" y="203612"/>
                  <a:pt x="69057" y="2099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B6A1F98-48D4-C2D2-D262-BE91DF3F7EAE}"/>
              </a:ext>
            </a:extLst>
          </p:cNvPr>
          <p:cNvSpPr/>
          <p:nvPr/>
        </p:nvSpPr>
        <p:spPr>
          <a:xfrm>
            <a:off x="10265729" y="5663374"/>
            <a:ext cx="164307" cy="214724"/>
          </a:xfrm>
          <a:custGeom>
            <a:avLst/>
            <a:gdLst>
              <a:gd name="connsiteX0" fmla="*/ 69057 w 164307"/>
              <a:gd name="connsiteY0" fmla="*/ 209962 h 214724"/>
              <a:gd name="connsiteX1" fmla="*/ 69057 w 164307"/>
              <a:gd name="connsiteY1" fmla="*/ 209962 h 214724"/>
              <a:gd name="connsiteX2" fmla="*/ 52388 w 164307"/>
              <a:gd name="connsiteY2" fmla="*/ 193293 h 214724"/>
              <a:gd name="connsiteX3" fmla="*/ 50007 w 164307"/>
              <a:gd name="connsiteY3" fmla="*/ 183768 h 214724"/>
              <a:gd name="connsiteX4" fmla="*/ 45244 w 164307"/>
              <a:gd name="connsiteY4" fmla="*/ 176624 h 214724"/>
              <a:gd name="connsiteX5" fmla="*/ 38100 w 164307"/>
              <a:gd name="connsiteY5" fmla="*/ 157574 h 214724"/>
              <a:gd name="connsiteX6" fmla="*/ 33338 w 164307"/>
              <a:gd name="connsiteY6" fmla="*/ 140906 h 214724"/>
              <a:gd name="connsiteX7" fmla="*/ 28575 w 164307"/>
              <a:gd name="connsiteY7" fmla="*/ 126618 h 214724"/>
              <a:gd name="connsiteX8" fmla="*/ 26194 w 164307"/>
              <a:gd name="connsiteY8" fmla="*/ 119474 h 214724"/>
              <a:gd name="connsiteX9" fmla="*/ 21432 w 164307"/>
              <a:gd name="connsiteY9" fmla="*/ 100424 h 214724"/>
              <a:gd name="connsiteX10" fmla="*/ 19050 w 164307"/>
              <a:gd name="connsiteY10" fmla="*/ 88518 h 214724"/>
              <a:gd name="connsiteX11" fmla="*/ 16669 w 164307"/>
              <a:gd name="connsiteY11" fmla="*/ 81374 h 214724"/>
              <a:gd name="connsiteX12" fmla="*/ 14288 w 164307"/>
              <a:gd name="connsiteY12" fmla="*/ 67087 h 214724"/>
              <a:gd name="connsiteX13" fmla="*/ 9525 w 164307"/>
              <a:gd name="connsiteY13" fmla="*/ 50418 h 214724"/>
              <a:gd name="connsiteX14" fmla="*/ 7144 w 164307"/>
              <a:gd name="connsiteY14" fmla="*/ 40893 h 214724"/>
              <a:gd name="connsiteX15" fmla="*/ 4763 w 164307"/>
              <a:gd name="connsiteY15" fmla="*/ 33749 h 214724"/>
              <a:gd name="connsiteX16" fmla="*/ 2382 w 164307"/>
              <a:gd name="connsiteY16" fmla="*/ 19462 h 214724"/>
              <a:gd name="connsiteX17" fmla="*/ 0 w 164307"/>
              <a:gd name="connsiteY17" fmla="*/ 7556 h 214724"/>
              <a:gd name="connsiteX18" fmla="*/ 2382 w 164307"/>
              <a:gd name="connsiteY18" fmla="*/ 412 h 214724"/>
              <a:gd name="connsiteX19" fmla="*/ 76200 w 164307"/>
              <a:gd name="connsiteY19" fmla="*/ 2793 h 214724"/>
              <a:gd name="connsiteX20" fmla="*/ 164307 w 164307"/>
              <a:gd name="connsiteY20" fmla="*/ 5174 h 214724"/>
              <a:gd name="connsiteX21" fmla="*/ 161925 w 164307"/>
              <a:gd name="connsiteY21" fmla="*/ 12318 h 214724"/>
              <a:gd name="connsiteX22" fmla="*/ 159544 w 164307"/>
              <a:gd name="connsiteY22" fmla="*/ 45656 h 214724"/>
              <a:gd name="connsiteX23" fmla="*/ 150019 w 164307"/>
              <a:gd name="connsiteY23" fmla="*/ 64706 h 214724"/>
              <a:gd name="connsiteX24" fmla="*/ 147638 w 164307"/>
              <a:gd name="connsiteY24" fmla="*/ 74231 h 214724"/>
              <a:gd name="connsiteX25" fmla="*/ 142875 w 164307"/>
              <a:gd name="connsiteY25" fmla="*/ 90899 h 214724"/>
              <a:gd name="connsiteX26" fmla="*/ 140494 w 164307"/>
              <a:gd name="connsiteY26" fmla="*/ 109949 h 214724"/>
              <a:gd name="connsiteX27" fmla="*/ 138113 w 164307"/>
              <a:gd name="connsiteY27" fmla="*/ 117093 h 214724"/>
              <a:gd name="connsiteX28" fmla="*/ 135732 w 164307"/>
              <a:gd name="connsiteY28" fmla="*/ 128999 h 214724"/>
              <a:gd name="connsiteX29" fmla="*/ 128588 w 164307"/>
              <a:gd name="connsiteY29" fmla="*/ 148049 h 214724"/>
              <a:gd name="connsiteX30" fmla="*/ 121444 w 164307"/>
              <a:gd name="connsiteY30" fmla="*/ 167099 h 214724"/>
              <a:gd name="connsiteX31" fmla="*/ 109538 w 164307"/>
              <a:gd name="connsiteY31" fmla="*/ 193293 h 214724"/>
              <a:gd name="connsiteX32" fmla="*/ 107157 w 164307"/>
              <a:gd name="connsiteY32" fmla="*/ 200437 h 214724"/>
              <a:gd name="connsiteX33" fmla="*/ 102394 w 164307"/>
              <a:gd name="connsiteY33" fmla="*/ 207581 h 214724"/>
              <a:gd name="connsiteX34" fmla="*/ 88107 w 164307"/>
              <a:gd name="connsiteY34" fmla="*/ 214724 h 214724"/>
              <a:gd name="connsiteX35" fmla="*/ 73819 w 164307"/>
              <a:gd name="connsiteY35" fmla="*/ 212343 h 214724"/>
              <a:gd name="connsiteX36" fmla="*/ 64294 w 164307"/>
              <a:gd name="connsiteY36" fmla="*/ 198056 h 214724"/>
              <a:gd name="connsiteX37" fmla="*/ 59532 w 164307"/>
              <a:gd name="connsiteY37" fmla="*/ 190912 h 214724"/>
              <a:gd name="connsiteX38" fmla="*/ 54769 w 164307"/>
              <a:gd name="connsiteY38" fmla="*/ 179006 h 214724"/>
              <a:gd name="connsiteX39" fmla="*/ 47625 w 164307"/>
              <a:gd name="connsiteY39" fmla="*/ 171862 h 214724"/>
              <a:gd name="connsiteX40" fmla="*/ 69057 w 164307"/>
              <a:gd name="connsiteY40" fmla="*/ 209962 h 21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4307" h="214724">
                <a:moveTo>
                  <a:pt x="69057" y="209962"/>
                </a:moveTo>
                <a:lnTo>
                  <a:pt x="69057" y="209962"/>
                </a:lnTo>
                <a:cubicBezTo>
                  <a:pt x="63501" y="204406"/>
                  <a:pt x="57010" y="199648"/>
                  <a:pt x="52388" y="193293"/>
                </a:cubicBezTo>
                <a:cubicBezTo>
                  <a:pt x="50463" y="190646"/>
                  <a:pt x="51296" y="186776"/>
                  <a:pt x="50007" y="183768"/>
                </a:cubicBezTo>
                <a:cubicBezTo>
                  <a:pt x="48880" y="181137"/>
                  <a:pt x="46832" y="179005"/>
                  <a:pt x="45244" y="176624"/>
                </a:cubicBezTo>
                <a:cubicBezTo>
                  <a:pt x="39840" y="160411"/>
                  <a:pt x="46642" y="180352"/>
                  <a:pt x="38100" y="157574"/>
                </a:cubicBezTo>
                <a:cubicBezTo>
                  <a:pt x="34098" y="146903"/>
                  <a:pt x="37092" y="153418"/>
                  <a:pt x="33338" y="140906"/>
                </a:cubicBezTo>
                <a:cubicBezTo>
                  <a:pt x="31895" y="136097"/>
                  <a:pt x="30163" y="131381"/>
                  <a:pt x="28575" y="126618"/>
                </a:cubicBezTo>
                <a:cubicBezTo>
                  <a:pt x="27781" y="124237"/>
                  <a:pt x="26803" y="121909"/>
                  <a:pt x="26194" y="119474"/>
                </a:cubicBezTo>
                <a:cubicBezTo>
                  <a:pt x="24607" y="113124"/>
                  <a:pt x="22904" y="106802"/>
                  <a:pt x="21432" y="100424"/>
                </a:cubicBezTo>
                <a:cubicBezTo>
                  <a:pt x="20522" y="96480"/>
                  <a:pt x="20032" y="92444"/>
                  <a:pt x="19050" y="88518"/>
                </a:cubicBezTo>
                <a:cubicBezTo>
                  <a:pt x="18441" y="86083"/>
                  <a:pt x="17213" y="83824"/>
                  <a:pt x="16669" y="81374"/>
                </a:cubicBezTo>
                <a:cubicBezTo>
                  <a:pt x="15622" y="76661"/>
                  <a:pt x="15374" y="71791"/>
                  <a:pt x="14288" y="67087"/>
                </a:cubicBezTo>
                <a:cubicBezTo>
                  <a:pt x="12989" y="61456"/>
                  <a:pt x="11046" y="55993"/>
                  <a:pt x="9525" y="50418"/>
                </a:cubicBezTo>
                <a:cubicBezTo>
                  <a:pt x="8664" y="47261"/>
                  <a:pt x="8043" y="44040"/>
                  <a:pt x="7144" y="40893"/>
                </a:cubicBezTo>
                <a:cubicBezTo>
                  <a:pt x="6454" y="38479"/>
                  <a:pt x="5307" y="36199"/>
                  <a:pt x="4763" y="33749"/>
                </a:cubicBezTo>
                <a:cubicBezTo>
                  <a:pt x="3716" y="29036"/>
                  <a:pt x="3246" y="24212"/>
                  <a:pt x="2382" y="19462"/>
                </a:cubicBezTo>
                <a:cubicBezTo>
                  <a:pt x="1658" y="15480"/>
                  <a:pt x="794" y="11525"/>
                  <a:pt x="0" y="7556"/>
                </a:cubicBezTo>
                <a:cubicBezTo>
                  <a:pt x="794" y="5175"/>
                  <a:pt x="-123" y="569"/>
                  <a:pt x="2382" y="412"/>
                </a:cubicBezTo>
                <a:cubicBezTo>
                  <a:pt x="26953" y="-1124"/>
                  <a:pt x="51592" y="2069"/>
                  <a:pt x="76200" y="2793"/>
                </a:cubicBezTo>
                <a:lnTo>
                  <a:pt x="164307" y="5174"/>
                </a:lnTo>
                <a:cubicBezTo>
                  <a:pt x="163513" y="7555"/>
                  <a:pt x="162218" y="9825"/>
                  <a:pt x="161925" y="12318"/>
                </a:cubicBezTo>
                <a:cubicBezTo>
                  <a:pt x="160623" y="23383"/>
                  <a:pt x="162013" y="34792"/>
                  <a:pt x="159544" y="45656"/>
                </a:cubicBezTo>
                <a:cubicBezTo>
                  <a:pt x="157971" y="52579"/>
                  <a:pt x="150019" y="64706"/>
                  <a:pt x="150019" y="64706"/>
                </a:cubicBezTo>
                <a:cubicBezTo>
                  <a:pt x="149225" y="67881"/>
                  <a:pt x="148537" y="71084"/>
                  <a:pt x="147638" y="74231"/>
                </a:cubicBezTo>
                <a:cubicBezTo>
                  <a:pt x="140795" y="98184"/>
                  <a:pt x="150335" y="61067"/>
                  <a:pt x="142875" y="90899"/>
                </a:cubicBezTo>
                <a:cubicBezTo>
                  <a:pt x="142081" y="97249"/>
                  <a:pt x="141639" y="103653"/>
                  <a:pt x="140494" y="109949"/>
                </a:cubicBezTo>
                <a:cubicBezTo>
                  <a:pt x="140045" y="112419"/>
                  <a:pt x="138722" y="114658"/>
                  <a:pt x="138113" y="117093"/>
                </a:cubicBezTo>
                <a:cubicBezTo>
                  <a:pt x="137131" y="121019"/>
                  <a:pt x="136714" y="125073"/>
                  <a:pt x="135732" y="128999"/>
                </a:cubicBezTo>
                <a:cubicBezTo>
                  <a:pt x="134063" y="135675"/>
                  <a:pt x="130766" y="141513"/>
                  <a:pt x="128588" y="148049"/>
                </a:cubicBezTo>
                <a:cubicBezTo>
                  <a:pt x="122105" y="167499"/>
                  <a:pt x="131186" y="147617"/>
                  <a:pt x="121444" y="167099"/>
                </a:cubicBezTo>
                <a:cubicBezTo>
                  <a:pt x="115865" y="189416"/>
                  <a:pt x="121310" y="181521"/>
                  <a:pt x="109538" y="193293"/>
                </a:cubicBezTo>
                <a:cubicBezTo>
                  <a:pt x="108744" y="195674"/>
                  <a:pt x="108280" y="198192"/>
                  <a:pt x="107157" y="200437"/>
                </a:cubicBezTo>
                <a:cubicBezTo>
                  <a:pt x="105877" y="202997"/>
                  <a:pt x="104418" y="205557"/>
                  <a:pt x="102394" y="207581"/>
                </a:cubicBezTo>
                <a:cubicBezTo>
                  <a:pt x="97779" y="212196"/>
                  <a:pt x="93916" y="212788"/>
                  <a:pt x="88107" y="214724"/>
                </a:cubicBezTo>
                <a:cubicBezTo>
                  <a:pt x="83344" y="213930"/>
                  <a:pt x="78400" y="213870"/>
                  <a:pt x="73819" y="212343"/>
                </a:cubicBezTo>
                <a:cubicBezTo>
                  <a:pt x="63355" y="208856"/>
                  <a:pt x="68051" y="206824"/>
                  <a:pt x="64294" y="198056"/>
                </a:cubicBezTo>
                <a:cubicBezTo>
                  <a:pt x="63167" y="195425"/>
                  <a:pt x="60812" y="193472"/>
                  <a:pt x="59532" y="190912"/>
                </a:cubicBezTo>
                <a:cubicBezTo>
                  <a:pt x="57620" y="187089"/>
                  <a:pt x="57035" y="182631"/>
                  <a:pt x="54769" y="179006"/>
                </a:cubicBezTo>
                <a:cubicBezTo>
                  <a:pt x="52984" y="176150"/>
                  <a:pt x="49729" y="174492"/>
                  <a:pt x="47625" y="171862"/>
                </a:cubicBezTo>
                <a:cubicBezTo>
                  <a:pt x="46516" y="170476"/>
                  <a:pt x="65485" y="203612"/>
                  <a:pt x="69057" y="2099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CDE3608-395B-77E6-ECE7-49EE104C7E8B}"/>
              </a:ext>
            </a:extLst>
          </p:cNvPr>
          <p:cNvSpPr/>
          <p:nvPr/>
        </p:nvSpPr>
        <p:spPr>
          <a:xfrm>
            <a:off x="10759895" y="5658856"/>
            <a:ext cx="164307" cy="214724"/>
          </a:xfrm>
          <a:custGeom>
            <a:avLst/>
            <a:gdLst>
              <a:gd name="connsiteX0" fmla="*/ 69057 w 164307"/>
              <a:gd name="connsiteY0" fmla="*/ 209962 h 214724"/>
              <a:gd name="connsiteX1" fmla="*/ 69057 w 164307"/>
              <a:gd name="connsiteY1" fmla="*/ 209962 h 214724"/>
              <a:gd name="connsiteX2" fmla="*/ 52388 w 164307"/>
              <a:gd name="connsiteY2" fmla="*/ 193293 h 214724"/>
              <a:gd name="connsiteX3" fmla="*/ 50007 w 164307"/>
              <a:gd name="connsiteY3" fmla="*/ 183768 h 214724"/>
              <a:gd name="connsiteX4" fmla="*/ 45244 w 164307"/>
              <a:gd name="connsiteY4" fmla="*/ 176624 h 214724"/>
              <a:gd name="connsiteX5" fmla="*/ 38100 w 164307"/>
              <a:gd name="connsiteY5" fmla="*/ 157574 h 214724"/>
              <a:gd name="connsiteX6" fmla="*/ 33338 w 164307"/>
              <a:gd name="connsiteY6" fmla="*/ 140906 h 214724"/>
              <a:gd name="connsiteX7" fmla="*/ 28575 w 164307"/>
              <a:gd name="connsiteY7" fmla="*/ 126618 h 214724"/>
              <a:gd name="connsiteX8" fmla="*/ 26194 w 164307"/>
              <a:gd name="connsiteY8" fmla="*/ 119474 h 214724"/>
              <a:gd name="connsiteX9" fmla="*/ 21432 w 164307"/>
              <a:gd name="connsiteY9" fmla="*/ 100424 h 214724"/>
              <a:gd name="connsiteX10" fmla="*/ 19050 w 164307"/>
              <a:gd name="connsiteY10" fmla="*/ 88518 h 214724"/>
              <a:gd name="connsiteX11" fmla="*/ 16669 w 164307"/>
              <a:gd name="connsiteY11" fmla="*/ 81374 h 214724"/>
              <a:gd name="connsiteX12" fmla="*/ 14288 w 164307"/>
              <a:gd name="connsiteY12" fmla="*/ 67087 h 214724"/>
              <a:gd name="connsiteX13" fmla="*/ 9525 w 164307"/>
              <a:gd name="connsiteY13" fmla="*/ 50418 h 214724"/>
              <a:gd name="connsiteX14" fmla="*/ 7144 w 164307"/>
              <a:gd name="connsiteY14" fmla="*/ 40893 h 214724"/>
              <a:gd name="connsiteX15" fmla="*/ 4763 w 164307"/>
              <a:gd name="connsiteY15" fmla="*/ 33749 h 214724"/>
              <a:gd name="connsiteX16" fmla="*/ 2382 w 164307"/>
              <a:gd name="connsiteY16" fmla="*/ 19462 h 214724"/>
              <a:gd name="connsiteX17" fmla="*/ 0 w 164307"/>
              <a:gd name="connsiteY17" fmla="*/ 7556 h 214724"/>
              <a:gd name="connsiteX18" fmla="*/ 2382 w 164307"/>
              <a:gd name="connsiteY18" fmla="*/ 412 h 214724"/>
              <a:gd name="connsiteX19" fmla="*/ 76200 w 164307"/>
              <a:gd name="connsiteY19" fmla="*/ 2793 h 214724"/>
              <a:gd name="connsiteX20" fmla="*/ 164307 w 164307"/>
              <a:gd name="connsiteY20" fmla="*/ 5174 h 214724"/>
              <a:gd name="connsiteX21" fmla="*/ 161925 w 164307"/>
              <a:gd name="connsiteY21" fmla="*/ 12318 h 214724"/>
              <a:gd name="connsiteX22" fmla="*/ 159544 w 164307"/>
              <a:gd name="connsiteY22" fmla="*/ 45656 h 214724"/>
              <a:gd name="connsiteX23" fmla="*/ 150019 w 164307"/>
              <a:gd name="connsiteY23" fmla="*/ 64706 h 214724"/>
              <a:gd name="connsiteX24" fmla="*/ 147638 w 164307"/>
              <a:gd name="connsiteY24" fmla="*/ 74231 h 214724"/>
              <a:gd name="connsiteX25" fmla="*/ 142875 w 164307"/>
              <a:gd name="connsiteY25" fmla="*/ 90899 h 214724"/>
              <a:gd name="connsiteX26" fmla="*/ 140494 w 164307"/>
              <a:gd name="connsiteY26" fmla="*/ 109949 h 214724"/>
              <a:gd name="connsiteX27" fmla="*/ 138113 w 164307"/>
              <a:gd name="connsiteY27" fmla="*/ 117093 h 214724"/>
              <a:gd name="connsiteX28" fmla="*/ 135732 w 164307"/>
              <a:gd name="connsiteY28" fmla="*/ 128999 h 214724"/>
              <a:gd name="connsiteX29" fmla="*/ 128588 w 164307"/>
              <a:gd name="connsiteY29" fmla="*/ 148049 h 214724"/>
              <a:gd name="connsiteX30" fmla="*/ 121444 w 164307"/>
              <a:gd name="connsiteY30" fmla="*/ 167099 h 214724"/>
              <a:gd name="connsiteX31" fmla="*/ 109538 w 164307"/>
              <a:gd name="connsiteY31" fmla="*/ 193293 h 214724"/>
              <a:gd name="connsiteX32" fmla="*/ 107157 w 164307"/>
              <a:gd name="connsiteY32" fmla="*/ 200437 h 214724"/>
              <a:gd name="connsiteX33" fmla="*/ 102394 w 164307"/>
              <a:gd name="connsiteY33" fmla="*/ 207581 h 214724"/>
              <a:gd name="connsiteX34" fmla="*/ 88107 w 164307"/>
              <a:gd name="connsiteY34" fmla="*/ 214724 h 214724"/>
              <a:gd name="connsiteX35" fmla="*/ 73819 w 164307"/>
              <a:gd name="connsiteY35" fmla="*/ 212343 h 214724"/>
              <a:gd name="connsiteX36" fmla="*/ 64294 w 164307"/>
              <a:gd name="connsiteY36" fmla="*/ 198056 h 214724"/>
              <a:gd name="connsiteX37" fmla="*/ 59532 w 164307"/>
              <a:gd name="connsiteY37" fmla="*/ 190912 h 214724"/>
              <a:gd name="connsiteX38" fmla="*/ 54769 w 164307"/>
              <a:gd name="connsiteY38" fmla="*/ 179006 h 214724"/>
              <a:gd name="connsiteX39" fmla="*/ 47625 w 164307"/>
              <a:gd name="connsiteY39" fmla="*/ 171862 h 214724"/>
              <a:gd name="connsiteX40" fmla="*/ 69057 w 164307"/>
              <a:gd name="connsiteY40" fmla="*/ 209962 h 21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4307" h="214724">
                <a:moveTo>
                  <a:pt x="69057" y="209962"/>
                </a:moveTo>
                <a:lnTo>
                  <a:pt x="69057" y="209962"/>
                </a:lnTo>
                <a:cubicBezTo>
                  <a:pt x="63501" y="204406"/>
                  <a:pt x="57010" y="199648"/>
                  <a:pt x="52388" y="193293"/>
                </a:cubicBezTo>
                <a:cubicBezTo>
                  <a:pt x="50463" y="190646"/>
                  <a:pt x="51296" y="186776"/>
                  <a:pt x="50007" y="183768"/>
                </a:cubicBezTo>
                <a:cubicBezTo>
                  <a:pt x="48880" y="181137"/>
                  <a:pt x="46832" y="179005"/>
                  <a:pt x="45244" y="176624"/>
                </a:cubicBezTo>
                <a:cubicBezTo>
                  <a:pt x="39840" y="160411"/>
                  <a:pt x="46642" y="180352"/>
                  <a:pt x="38100" y="157574"/>
                </a:cubicBezTo>
                <a:cubicBezTo>
                  <a:pt x="34098" y="146903"/>
                  <a:pt x="37092" y="153418"/>
                  <a:pt x="33338" y="140906"/>
                </a:cubicBezTo>
                <a:cubicBezTo>
                  <a:pt x="31895" y="136097"/>
                  <a:pt x="30163" y="131381"/>
                  <a:pt x="28575" y="126618"/>
                </a:cubicBezTo>
                <a:cubicBezTo>
                  <a:pt x="27781" y="124237"/>
                  <a:pt x="26803" y="121909"/>
                  <a:pt x="26194" y="119474"/>
                </a:cubicBezTo>
                <a:cubicBezTo>
                  <a:pt x="24607" y="113124"/>
                  <a:pt x="22904" y="106802"/>
                  <a:pt x="21432" y="100424"/>
                </a:cubicBezTo>
                <a:cubicBezTo>
                  <a:pt x="20522" y="96480"/>
                  <a:pt x="20032" y="92444"/>
                  <a:pt x="19050" y="88518"/>
                </a:cubicBezTo>
                <a:cubicBezTo>
                  <a:pt x="18441" y="86083"/>
                  <a:pt x="17213" y="83824"/>
                  <a:pt x="16669" y="81374"/>
                </a:cubicBezTo>
                <a:cubicBezTo>
                  <a:pt x="15622" y="76661"/>
                  <a:pt x="15374" y="71791"/>
                  <a:pt x="14288" y="67087"/>
                </a:cubicBezTo>
                <a:cubicBezTo>
                  <a:pt x="12989" y="61456"/>
                  <a:pt x="11046" y="55993"/>
                  <a:pt x="9525" y="50418"/>
                </a:cubicBezTo>
                <a:cubicBezTo>
                  <a:pt x="8664" y="47261"/>
                  <a:pt x="8043" y="44040"/>
                  <a:pt x="7144" y="40893"/>
                </a:cubicBezTo>
                <a:cubicBezTo>
                  <a:pt x="6454" y="38479"/>
                  <a:pt x="5307" y="36199"/>
                  <a:pt x="4763" y="33749"/>
                </a:cubicBezTo>
                <a:cubicBezTo>
                  <a:pt x="3716" y="29036"/>
                  <a:pt x="3246" y="24212"/>
                  <a:pt x="2382" y="19462"/>
                </a:cubicBezTo>
                <a:cubicBezTo>
                  <a:pt x="1658" y="15480"/>
                  <a:pt x="794" y="11525"/>
                  <a:pt x="0" y="7556"/>
                </a:cubicBezTo>
                <a:cubicBezTo>
                  <a:pt x="794" y="5175"/>
                  <a:pt x="-123" y="569"/>
                  <a:pt x="2382" y="412"/>
                </a:cubicBezTo>
                <a:cubicBezTo>
                  <a:pt x="26953" y="-1124"/>
                  <a:pt x="51592" y="2069"/>
                  <a:pt x="76200" y="2793"/>
                </a:cubicBezTo>
                <a:lnTo>
                  <a:pt x="164307" y="5174"/>
                </a:lnTo>
                <a:cubicBezTo>
                  <a:pt x="163513" y="7555"/>
                  <a:pt x="162218" y="9825"/>
                  <a:pt x="161925" y="12318"/>
                </a:cubicBezTo>
                <a:cubicBezTo>
                  <a:pt x="160623" y="23383"/>
                  <a:pt x="162013" y="34792"/>
                  <a:pt x="159544" y="45656"/>
                </a:cubicBezTo>
                <a:cubicBezTo>
                  <a:pt x="157971" y="52579"/>
                  <a:pt x="150019" y="64706"/>
                  <a:pt x="150019" y="64706"/>
                </a:cubicBezTo>
                <a:cubicBezTo>
                  <a:pt x="149225" y="67881"/>
                  <a:pt x="148537" y="71084"/>
                  <a:pt x="147638" y="74231"/>
                </a:cubicBezTo>
                <a:cubicBezTo>
                  <a:pt x="140795" y="98184"/>
                  <a:pt x="150335" y="61067"/>
                  <a:pt x="142875" y="90899"/>
                </a:cubicBezTo>
                <a:cubicBezTo>
                  <a:pt x="142081" y="97249"/>
                  <a:pt x="141639" y="103653"/>
                  <a:pt x="140494" y="109949"/>
                </a:cubicBezTo>
                <a:cubicBezTo>
                  <a:pt x="140045" y="112419"/>
                  <a:pt x="138722" y="114658"/>
                  <a:pt x="138113" y="117093"/>
                </a:cubicBezTo>
                <a:cubicBezTo>
                  <a:pt x="137131" y="121019"/>
                  <a:pt x="136714" y="125073"/>
                  <a:pt x="135732" y="128999"/>
                </a:cubicBezTo>
                <a:cubicBezTo>
                  <a:pt x="134063" y="135675"/>
                  <a:pt x="130766" y="141513"/>
                  <a:pt x="128588" y="148049"/>
                </a:cubicBezTo>
                <a:cubicBezTo>
                  <a:pt x="122105" y="167499"/>
                  <a:pt x="131186" y="147617"/>
                  <a:pt x="121444" y="167099"/>
                </a:cubicBezTo>
                <a:cubicBezTo>
                  <a:pt x="115865" y="189416"/>
                  <a:pt x="121310" y="181521"/>
                  <a:pt x="109538" y="193293"/>
                </a:cubicBezTo>
                <a:cubicBezTo>
                  <a:pt x="108744" y="195674"/>
                  <a:pt x="108280" y="198192"/>
                  <a:pt x="107157" y="200437"/>
                </a:cubicBezTo>
                <a:cubicBezTo>
                  <a:pt x="105877" y="202997"/>
                  <a:pt x="104418" y="205557"/>
                  <a:pt x="102394" y="207581"/>
                </a:cubicBezTo>
                <a:cubicBezTo>
                  <a:pt x="97779" y="212196"/>
                  <a:pt x="93916" y="212788"/>
                  <a:pt x="88107" y="214724"/>
                </a:cubicBezTo>
                <a:cubicBezTo>
                  <a:pt x="83344" y="213930"/>
                  <a:pt x="78400" y="213870"/>
                  <a:pt x="73819" y="212343"/>
                </a:cubicBezTo>
                <a:cubicBezTo>
                  <a:pt x="63355" y="208856"/>
                  <a:pt x="68051" y="206824"/>
                  <a:pt x="64294" y="198056"/>
                </a:cubicBezTo>
                <a:cubicBezTo>
                  <a:pt x="63167" y="195425"/>
                  <a:pt x="60812" y="193472"/>
                  <a:pt x="59532" y="190912"/>
                </a:cubicBezTo>
                <a:cubicBezTo>
                  <a:pt x="57620" y="187089"/>
                  <a:pt x="57035" y="182631"/>
                  <a:pt x="54769" y="179006"/>
                </a:cubicBezTo>
                <a:cubicBezTo>
                  <a:pt x="52984" y="176150"/>
                  <a:pt x="49729" y="174492"/>
                  <a:pt x="47625" y="171862"/>
                </a:cubicBezTo>
                <a:cubicBezTo>
                  <a:pt x="46516" y="170476"/>
                  <a:pt x="65485" y="203612"/>
                  <a:pt x="69057" y="2099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C0F16F9-C40E-A06C-6717-05DC8D046862}"/>
              </a:ext>
            </a:extLst>
          </p:cNvPr>
          <p:cNvSpPr/>
          <p:nvPr/>
        </p:nvSpPr>
        <p:spPr>
          <a:xfrm>
            <a:off x="11256851" y="5664624"/>
            <a:ext cx="164307" cy="214724"/>
          </a:xfrm>
          <a:custGeom>
            <a:avLst/>
            <a:gdLst>
              <a:gd name="connsiteX0" fmla="*/ 69057 w 164307"/>
              <a:gd name="connsiteY0" fmla="*/ 209962 h 214724"/>
              <a:gd name="connsiteX1" fmla="*/ 69057 w 164307"/>
              <a:gd name="connsiteY1" fmla="*/ 209962 h 214724"/>
              <a:gd name="connsiteX2" fmla="*/ 52388 w 164307"/>
              <a:gd name="connsiteY2" fmla="*/ 193293 h 214724"/>
              <a:gd name="connsiteX3" fmla="*/ 50007 w 164307"/>
              <a:gd name="connsiteY3" fmla="*/ 183768 h 214724"/>
              <a:gd name="connsiteX4" fmla="*/ 45244 w 164307"/>
              <a:gd name="connsiteY4" fmla="*/ 176624 h 214724"/>
              <a:gd name="connsiteX5" fmla="*/ 38100 w 164307"/>
              <a:gd name="connsiteY5" fmla="*/ 157574 h 214724"/>
              <a:gd name="connsiteX6" fmla="*/ 33338 w 164307"/>
              <a:gd name="connsiteY6" fmla="*/ 140906 h 214724"/>
              <a:gd name="connsiteX7" fmla="*/ 28575 w 164307"/>
              <a:gd name="connsiteY7" fmla="*/ 126618 h 214724"/>
              <a:gd name="connsiteX8" fmla="*/ 26194 w 164307"/>
              <a:gd name="connsiteY8" fmla="*/ 119474 h 214724"/>
              <a:gd name="connsiteX9" fmla="*/ 21432 w 164307"/>
              <a:gd name="connsiteY9" fmla="*/ 100424 h 214724"/>
              <a:gd name="connsiteX10" fmla="*/ 19050 w 164307"/>
              <a:gd name="connsiteY10" fmla="*/ 88518 h 214724"/>
              <a:gd name="connsiteX11" fmla="*/ 16669 w 164307"/>
              <a:gd name="connsiteY11" fmla="*/ 81374 h 214724"/>
              <a:gd name="connsiteX12" fmla="*/ 14288 w 164307"/>
              <a:gd name="connsiteY12" fmla="*/ 67087 h 214724"/>
              <a:gd name="connsiteX13" fmla="*/ 9525 w 164307"/>
              <a:gd name="connsiteY13" fmla="*/ 50418 h 214724"/>
              <a:gd name="connsiteX14" fmla="*/ 7144 w 164307"/>
              <a:gd name="connsiteY14" fmla="*/ 40893 h 214724"/>
              <a:gd name="connsiteX15" fmla="*/ 4763 w 164307"/>
              <a:gd name="connsiteY15" fmla="*/ 33749 h 214724"/>
              <a:gd name="connsiteX16" fmla="*/ 2382 w 164307"/>
              <a:gd name="connsiteY16" fmla="*/ 19462 h 214724"/>
              <a:gd name="connsiteX17" fmla="*/ 0 w 164307"/>
              <a:gd name="connsiteY17" fmla="*/ 7556 h 214724"/>
              <a:gd name="connsiteX18" fmla="*/ 2382 w 164307"/>
              <a:gd name="connsiteY18" fmla="*/ 412 h 214724"/>
              <a:gd name="connsiteX19" fmla="*/ 76200 w 164307"/>
              <a:gd name="connsiteY19" fmla="*/ 2793 h 214724"/>
              <a:gd name="connsiteX20" fmla="*/ 164307 w 164307"/>
              <a:gd name="connsiteY20" fmla="*/ 5174 h 214724"/>
              <a:gd name="connsiteX21" fmla="*/ 161925 w 164307"/>
              <a:gd name="connsiteY21" fmla="*/ 12318 h 214724"/>
              <a:gd name="connsiteX22" fmla="*/ 159544 w 164307"/>
              <a:gd name="connsiteY22" fmla="*/ 45656 h 214724"/>
              <a:gd name="connsiteX23" fmla="*/ 150019 w 164307"/>
              <a:gd name="connsiteY23" fmla="*/ 64706 h 214724"/>
              <a:gd name="connsiteX24" fmla="*/ 147638 w 164307"/>
              <a:gd name="connsiteY24" fmla="*/ 74231 h 214724"/>
              <a:gd name="connsiteX25" fmla="*/ 142875 w 164307"/>
              <a:gd name="connsiteY25" fmla="*/ 90899 h 214724"/>
              <a:gd name="connsiteX26" fmla="*/ 140494 w 164307"/>
              <a:gd name="connsiteY26" fmla="*/ 109949 h 214724"/>
              <a:gd name="connsiteX27" fmla="*/ 138113 w 164307"/>
              <a:gd name="connsiteY27" fmla="*/ 117093 h 214724"/>
              <a:gd name="connsiteX28" fmla="*/ 135732 w 164307"/>
              <a:gd name="connsiteY28" fmla="*/ 128999 h 214724"/>
              <a:gd name="connsiteX29" fmla="*/ 128588 w 164307"/>
              <a:gd name="connsiteY29" fmla="*/ 148049 h 214724"/>
              <a:gd name="connsiteX30" fmla="*/ 121444 w 164307"/>
              <a:gd name="connsiteY30" fmla="*/ 167099 h 214724"/>
              <a:gd name="connsiteX31" fmla="*/ 109538 w 164307"/>
              <a:gd name="connsiteY31" fmla="*/ 193293 h 214724"/>
              <a:gd name="connsiteX32" fmla="*/ 107157 w 164307"/>
              <a:gd name="connsiteY32" fmla="*/ 200437 h 214724"/>
              <a:gd name="connsiteX33" fmla="*/ 102394 w 164307"/>
              <a:gd name="connsiteY33" fmla="*/ 207581 h 214724"/>
              <a:gd name="connsiteX34" fmla="*/ 88107 w 164307"/>
              <a:gd name="connsiteY34" fmla="*/ 214724 h 214724"/>
              <a:gd name="connsiteX35" fmla="*/ 73819 w 164307"/>
              <a:gd name="connsiteY35" fmla="*/ 212343 h 214724"/>
              <a:gd name="connsiteX36" fmla="*/ 64294 w 164307"/>
              <a:gd name="connsiteY36" fmla="*/ 198056 h 214724"/>
              <a:gd name="connsiteX37" fmla="*/ 59532 w 164307"/>
              <a:gd name="connsiteY37" fmla="*/ 190912 h 214724"/>
              <a:gd name="connsiteX38" fmla="*/ 54769 w 164307"/>
              <a:gd name="connsiteY38" fmla="*/ 179006 h 214724"/>
              <a:gd name="connsiteX39" fmla="*/ 47625 w 164307"/>
              <a:gd name="connsiteY39" fmla="*/ 171862 h 214724"/>
              <a:gd name="connsiteX40" fmla="*/ 69057 w 164307"/>
              <a:gd name="connsiteY40" fmla="*/ 209962 h 21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4307" h="214724">
                <a:moveTo>
                  <a:pt x="69057" y="209962"/>
                </a:moveTo>
                <a:lnTo>
                  <a:pt x="69057" y="209962"/>
                </a:lnTo>
                <a:cubicBezTo>
                  <a:pt x="63501" y="204406"/>
                  <a:pt x="57010" y="199648"/>
                  <a:pt x="52388" y="193293"/>
                </a:cubicBezTo>
                <a:cubicBezTo>
                  <a:pt x="50463" y="190646"/>
                  <a:pt x="51296" y="186776"/>
                  <a:pt x="50007" y="183768"/>
                </a:cubicBezTo>
                <a:cubicBezTo>
                  <a:pt x="48880" y="181137"/>
                  <a:pt x="46832" y="179005"/>
                  <a:pt x="45244" y="176624"/>
                </a:cubicBezTo>
                <a:cubicBezTo>
                  <a:pt x="39840" y="160411"/>
                  <a:pt x="46642" y="180352"/>
                  <a:pt x="38100" y="157574"/>
                </a:cubicBezTo>
                <a:cubicBezTo>
                  <a:pt x="34098" y="146903"/>
                  <a:pt x="37092" y="153418"/>
                  <a:pt x="33338" y="140906"/>
                </a:cubicBezTo>
                <a:cubicBezTo>
                  <a:pt x="31895" y="136097"/>
                  <a:pt x="30163" y="131381"/>
                  <a:pt x="28575" y="126618"/>
                </a:cubicBezTo>
                <a:cubicBezTo>
                  <a:pt x="27781" y="124237"/>
                  <a:pt x="26803" y="121909"/>
                  <a:pt x="26194" y="119474"/>
                </a:cubicBezTo>
                <a:cubicBezTo>
                  <a:pt x="24607" y="113124"/>
                  <a:pt x="22904" y="106802"/>
                  <a:pt x="21432" y="100424"/>
                </a:cubicBezTo>
                <a:cubicBezTo>
                  <a:pt x="20522" y="96480"/>
                  <a:pt x="20032" y="92444"/>
                  <a:pt x="19050" y="88518"/>
                </a:cubicBezTo>
                <a:cubicBezTo>
                  <a:pt x="18441" y="86083"/>
                  <a:pt x="17213" y="83824"/>
                  <a:pt x="16669" y="81374"/>
                </a:cubicBezTo>
                <a:cubicBezTo>
                  <a:pt x="15622" y="76661"/>
                  <a:pt x="15374" y="71791"/>
                  <a:pt x="14288" y="67087"/>
                </a:cubicBezTo>
                <a:cubicBezTo>
                  <a:pt x="12989" y="61456"/>
                  <a:pt x="11046" y="55993"/>
                  <a:pt x="9525" y="50418"/>
                </a:cubicBezTo>
                <a:cubicBezTo>
                  <a:pt x="8664" y="47261"/>
                  <a:pt x="8043" y="44040"/>
                  <a:pt x="7144" y="40893"/>
                </a:cubicBezTo>
                <a:cubicBezTo>
                  <a:pt x="6454" y="38479"/>
                  <a:pt x="5307" y="36199"/>
                  <a:pt x="4763" y="33749"/>
                </a:cubicBezTo>
                <a:cubicBezTo>
                  <a:pt x="3716" y="29036"/>
                  <a:pt x="3246" y="24212"/>
                  <a:pt x="2382" y="19462"/>
                </a:cubicBezTo>
                <a:cubicBezTo>
                  <a:pt x="1658" y="15480"/>
                  <a:pt x="794" y="11525"/>
                  <a:pt x="0" y="7556"/>
                </a:cubicBezTo>
                <a:cubicBezTo>
                  <a:pt x="794" y="5175"/>
                  <a:pt x="-123" y="569"/>
                  <a:pt x="2382" y="412"/>
                </a:cubicBezTo>
                <a:cubicBezTo>
                  <a:pt x="26953" y="-1124"/>
                  <a:pt x="51592" y="2069"/>
                  <a:pt x="76200" y="2793"/>
                </a:cubicBezTo>
                <a:lnTo>
                  <a:pt x="164307" y="5174"/>
                </a:lnTo>
                <a:cubicBezTo>
                  <a:pt x="163513" y="7555"/>
                  <a:pt x="162218" y="9825"/>
                  <a:pt x="161925" y="12318"/>
                </a:cubicBezTo>
                <a:cubicBezTo>
                  <a:pt x="160623" y="23383"/>
                  <a:pt x="162013" y="34792"/>
                  <a:pt x="159544" y="45656"/>
                </a:cubicBezTo>
                <a:cubicBezTo>
                  <a:pt x="157971" y="52579"/>
                  <a:pt x="150019" y="64706"/>
                  <a:pt x="150019" y="64706"/>
                </a:cubicBezTo>
                <a:cubicBezTo>
                  <a:pt x="149225" y="67881"/>
                  <a:pt x="148537" y="71084"/>
                  <a:pt x="147638" y="74231"/>
                </a:cubicBezTo>
                <a:cubicBezTo>
                  <a:pt x="140795" y="98184"/>
                  <a:pt x="150335" y="61067"/>
                  <a:pt x="142875" y="90899"/>
                </a:cubicBezTo>
                <a:cubicBezTo>
                  <a:pt x="142081" y="97249"/>
                  <a:pt x="141639" y="103653"/>
                  <a:pt x="140494" y="109949"/>
                </a:cubicBezTo>
                <a:cubicBezTo>
                  <a:pt x="140045" y="112419"/>
                  <a:pt x="138722" y="114658"/>
                  <a:pt x="138113" y="117093"/>
                </a:cubicBezTo>
                <a:cubicBezTo>
                  <a:pt x="137131" y="121019"/>
                  <a:pt x="136714" y="125073"/>
                  <a:pt x="135732" y="128999"/>
                </a:cubicBezTo>
                <a:cubicBezTo>
                  <a:pt x="134063" y="135675"/>
                  <a:pt x="130766" y="141513"/>
                  <a:pt x="128588" y="148049"/>
                </a:cubicBezTo>
                <a:cubicBezTo>
                  <a:pt x="122105" y="167499"/>
                  <a:pt x="131186" y="147617"/>
                  <a:pt x="121444" y="167099"/>
                </a:cubicBezTo>
                <a:cubicBezTo>
                  <a:pt x="115865" y="189416"/>
                  <a:pt x="121310" y="181521"/>
                  <a:pt x="109538" y="193293"/>
                </a:cubicBezTo>
                <a:cubicBezTo>
                  <a:pt x="108744" y="195674"/>
                  <a:pt x="108280" y="198192"/>
                  <a:pt x="107157" y="200437"/>
                </a:cubicBezTo>
                <a:cubicBezTo>
                  <a:pt x="105877" y="202997"/>
                  <a:pt x="104418" y="205557"/>
                  <a:pt x="102394" y="207581"/>
                </a:cubicBezTo>
                <a:cubicBezTo>
                  <a:pt x="97779" y="212196"/>
                  <a:pt x="93916" y="212788"/>
                  <a:pt x="88107" y="214724"/>
                </a:cubicBezTo>
                <a:cubicBezTo>
                  <a:pt x="83344" y="213930"/>
                  <a:pt x="78400" y="213870"/>
                  <a:pt x="73819" y="212343"/>
                </a:cubicBezTo>
                <a:cubicBezTo>
                  <a:pt x="63355" y="208856"/>
                  <a:pt x="68051" y="206824"/>
                  <a:pt x="64294" y="198056"/>
                </a:cubicBezTo>
                <a:cubicBezTo>
                  <a:pt x="63167" y="195425"/>
                  <a:pt x="60812" y="193472"/>
                  <a:pt x="59532" y="190912"/>
                </a:cubicBezTo>
                <a:cubicBezTo>
                  <a:pt x="57620" y="187089"/>
                  <a:pt x="57035" y="182631"/>
                  <a:pt x="54769" y="179006"/>
                </a:cubicBezTo>
                <a:cubicBezTo>
                  <a:pt x="52984" y="176150"/>
                  <a:pt x="49729" y="174492"/>
                  <a:pt x="47625" y="171862"/>
                </a:cubicBezTo>
                <a:cubicBezTo>
                  <a:pt x="46516" y="170476"/>
                  <a:pt x="65485" y="203612"/>
                  <a:pt x="69057" y="2099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3DB539-A172-F9AD-5ECA-A24A1FFE0F35}"/>
              </a:ext>
            </a:extLst>
          </p:cNvPr>
          <p:cNvGrpSpPr/>
          <p:nvPr/>
        </p:nvGrpSpPr>
        <p:grpSpPr>
          <a:xfrm>
            <a:off x="11574570" y="3393742"/>
            <a:ext cx="358560" cy="1889455"/>
            <a:chOff x="11416760" y="1358060"/>
            <a:chExt cx="358560" cy="14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B63841D-8FED-7673-208F-ABA564367EB2}"/>
                    </a:ext>
                  </a:extLst>
                </p14:cNvPr>
                <p14:cNvContentPartPr/>
                <p14:nvPr/>
              </p14:nvContentPartPr>
              <p14:xfrm>
                <a:off x="11416760" y="1358060"/>
                <a:ext cx="358560" cy="1463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4DD16B-3D31-466F-32F1-D6CFF515D8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07760" y="1350997"/>
                  <a:ext cx="376200" cy="14776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73EEA1-A088-8D12-BA3B-94ED3BA7C275}"/>
                    </a:ext>
                  </a:extLst>
                </p14:cNvPr>
                <p14:cNvContentPartPr/>
                <p14:nvPr/>
              </p14:nvContentPartPr>
              <p14:xfrm>
                <a:off x="11442320" y="2742980"/>
                <a:ext cx="138600" cy="97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4F0DDA-1F5E-8591-0790-E0FC11E1A8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33320" y="2735946"/>
                  <a:ext cx="156240" cy="11170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B8EB64F-3C96-83EE-8EFF-060772F77F7A}"/>
              </a:ext>
            </a:extLst>
          </p:cNvPr>
          <p:cNvSpPr/>
          <p:nvPr/>
        </p:nvSpPr>
        <p:spPr>
          <a:xfrm>
            <a:off x="8758673" y="5581970"/>
            <a:ext cx="207620" cy="74651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2E34EF3-057D-F4F7-0A18-4034F6526B10}"/>
              </a:ext>
            </a:extLst>
          </p:cNvPr>
          <p:cNvSpPr/>
          <p:nvPr/>
        </p:nvSpPr>
        <p:spPr>
          <a:xfrm>
            <a:off x="9247853" y="5540739"/>
            <a:ext cx="219075" cy="104927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CE1314C-2832-FBCA-022D-02728DC74085}"/>
              </a:ext>
            </a:extLst>
          </p:cNvPr>
          <p:cNvSpPr/>
          <p:nvPr/>
        </p:nvSpPr>
        <p:spPr>
          <a:xfrm>
            <a:off x="9253973" y="5605311"/>
            <a:ext cx="207620" cy="74651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F59BDB5-ED98-1A7B-B7A3-086C75E04B76}"/>
              </a:ext>
            </a:extLst>
          </p:cNvPr>
          <p:cNvSpPr/>
          <p:nvPr/>
        </p:nvSpPr>
        <p:spPr>
          <a:xfrm>
            <a:off x="9747169" y="5540739"/>
            <a:ext cx="219075" cy="104927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565C45C-57CC-FEFB-CD06-2D5E41ABA80B}"/>
              </a:ext>
            </a:extLst>
          </p:cNvPr>
          <p:cNvSpPr/>
          <p:nvPr/>
        </p:nvSpPr>
        <p:spPr>
          <a:xfrm>
            <a:off x="9753289" y="5605311"/>
            <a:ext cx="207620" cy="74651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072583B-D6ED-DB6C-34A0-07B87AD27BBA}"/>
              </a:ext>
            </a:extLst>
          </p:cNvPr>
          <p:cNvSpPr/>
          <p:nvPr/>
        </p:nvSpPr>
        <p:spPr>
          <a:xfrm>
            <a:off x="10240810" y="5534328"/>
            <a:ext cx="219075" cy="104927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6A00EBD-8BF8-7602-8750-A259C5CB67A5}"/>
              </a:ext>
            </a:extLst>
          </p:cNvPr>
          <p:cNvSpPr/>
          <p:nvPr/>
        </p:nvSpPr>
        <p:spPr>
          <a:xfrm>
            <a:off x="10246930" y="5598900"/>
            <a:ext cx="207620" cy="74651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1C438C2-607D-A64C-0A0B-9A2F8B1DF038}"/>
              </a:ext>
            </a:extLst>
          </p:cNvPr>
          <p:cNvSpPr/>
          <p:nvPr/>
        </p:nvSpPr>
        <p:spPr>
          <a:xfrm>
            <a:off x="10733062" y="5540739"/>
            <a:ext cx="219075" cy="104927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077360-D934-31C4-72D9-65E5FBF77AB0}"/>
              </a:ext>
            </a:extLst>
          </p:cNvPr>
          <p:cNvSpPr/>
          <p:nvPr/>
        </p:nvSpPr>
        <p:spPr>
          <a:xfrm>
            <a:off x="10739182" y="5605311"/>
            <a:ext cx="207620" cy="74651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4B61A6A-A888-BA0D-95BC-6E201882BE91}"/>
              </a:ext>
            </a:extLst>
          </p:cNvPr>
          <p:cNvSpPr/>
          <p:nvPr/>
        </p:nvSpPr>
        <p:spPr>
          <a:xfrm>
            <a:off x="11228795" y="5540739"/>
            <a:ext cx="219075" cy="104927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DB84679-130B-BA4B-C8FE-71C2FF02433F}"/>
              </a:ext>
            </a:extLst>
          </p:cNvPr>
          <p:cNvSpPr/>
          <p:nvPr/>
        </p:nvSpPr>
        <p:spPr>
          <a:xfrm>
            <a:off x="11234915" y="5605311"/>
            <a:ext cx="207620" cy="74651"/>
          </a:xfrm>
          <a:custGeom>
            <a:avLst/>
            <a:gdLst>
              <a:gd name="connsiteX0" fmla="*/ 0 w 219075"/>
              <a:gd name="connsiteY0" fmla="*/ 0 h 104927"/>
              <a:gd name="connsiteX1" fmla="*/ 0 w 219075"/>
              <a:gd name="connsiteY1" fmla="*/ 0 h 104927"/>
              <a:gd name="connsiteX2" fmla="*/ 4763 w 219075"/>
              <a:gd name="connsiteY2" fmla="*/ 26194 h 104927"/>
              <a:gd name="connsiteX3" fmla="*/ 7144 w 219075"/>
              <a:gd name="connsiteY3" fmla="*/ 35719 h 104927"/>
              <a:gd name="connsiteX4" fmla="*/ 9525 w 219075"/>
              <a:gd name="connsiteY4" fmla="*/ 64294 h 104927"/>
              <a:gd name="connsiteX5" fmla="*/ 11907 w 219075"/>
              <a:gd name="connsiteY5" fmla="*/ 73819 h 104927"/>
              <a:gd name="connsiteX6" fmla="*/ 14288 w 219075"/>
              <a:gd name="connsiteY6" fmla="*/ 88107 h 104927"/>
              <a:gd name="connsiteX7" fmla="*/ 45244 w 219075"/>
              <a:gd name="connsiteY7" fmla="*/ 95250 h 104927"/>
              <a:gd name="connsiteX8" fmla="*/ 104775 w 219075"/>
              <a:gd name="connsiteY8" fmla="*/ 97632 h 104927"/>
              <a:gd name="connsiteX9" fmla="*/ 123825 w 219075"/>
              <a:gd name="connsiteY9" fmla="*/ 100013 h 104927"/>
              <a:gd name="connsiteX10" fmla="*/ 133350 w 219075"/>
              <a:gd name="connsiteY10" fmla="*/ 102394 h 104927"/>
              <a:gd name="connsiteX11" fmla="*/ 152400 w 219075"/>
              <a:gd name="connsiteY11" fmla="*/ 104775 h 104927"/>
              <a:gd name="connsiteX12" fmla="*/ 200025 w 219075"/>
              <a:gd name="connsiteY12" fmla="*/ 102394 h 104927"/>
              <a:gd name="connsiteX13" fmla="*/ 202407 w 219075"/>
              <a:gd name="connsiteY13" fmla="*/ 90488 h 104927"/>
              <a:gd name="connsiteX14" fmla="*/ 204788 w 219075"/>
              <a:gd name="connsiteY14" fmla="*/ 71438 h 104927"/>
              <a:gd name="connsiteX15" fmla="*/ 211932 w 219075"/>
              <a:gd name="connsiteY15" fmla="*/ 54769 h 104927"/>
              <a:gd name="connsiteX16" fmla="*/ 214313 w 219075"/>
              <a:gd name="connsiteY16" fmla="*/ 40482 h 104927"/>
              <a:gd name="connsiteX17" fmla="*/ 219075 w 219075"/>
              <a:gd name="connsiteY17" fmla="*/ 23813 h 104927"/>
              <a:gd name="connsiteX18" fmla="*/ 204788 w 219075"/>
              <a:gd name="connsiteY18" fmla="*/ 16669 h 104927"/>
              <a:gd name="connsiteX19" fmla="*/ 90488 w 219075"/>
              <a:gd name="connsiteY19" fmla="*/ 9525 h 104927"/>
              <a:gd name="connsiteX20" fmla="*/ 76200 w 219075"/>
              <a:gd name="connsiteY20" fmla="*/ 7144 h 104927"/>
              <a:gd name="connsiteX21" fmla="*/ 50007 w 219075"/>
              <a:gd name="connsiteY21" fmla="*/ 2382 h 104927"/>
              <a:gd name="connsiteX22" fmla="*/ 0 w 219075"/>
              <a:gd name="connsiteY22" fmla="*/ 0 h 10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9075" h="104927">
                <a:moveTo>
                  <a:pt x="0" y="0"/>
                </a:moveTo>
                <a:lnTo>
                  <a:pt x="0" y="0"/>
                </a:lnTo>
                <a:cubicBezTo>
                  <a:pt x="1588" y="8731"/>
                  <a:pt x="3023" y="17492"/>
                  <a:pt x="4763" y="26194"/>
                </a:cubicBezTo>
                <a:cubicBezTo>
                  <a:pt x="5405" y="29403"/>
                  <a:pt x="6738" y="32472"/>
                  <a:pt x="7144" y="35719"/>
                </a:cubicBezTo>
                <a:cubicBezTo>
                  <a:pt x="8329" y="45203"/>
                  <a:pt x="8339" y="54810"/>
                  <a:pt x="9525" y="64294"/>
                </a:cubicBezTo>
                <a:cubicBezTo>
                  <a:pt x="9931" y="67541"/>
                  <a:pt x="11265" y="70610"/>
                  <a:pt x="11907" y="73819"/>
                </a:cubicBezTo>
                <a:cubicBezTo>
                  <a:pt x="12854" y="78554"/>
                  <a:pt x="11729" y="84013"/>
                  <a:pt x="14288" y="88107"/>
                </a:cubicBezTo>
                <a:cubicBezTo>
                  <a:pt x="18436" y="94744"/>
                  <a:pt x="44190" y="95188"/>
                  <a:pt x="45244" y="95250"/>
                </a:cubicBezTo>
                <a:cubicBezTo>
                  <a:pt x="65069" y="96416"/>
                  <a:pt x="84931" y="96838"/>
                  <a:pt x="104775" y="97632"/>
                </a:cubicBezTo>
                <a:cubicBezTo>
                  <a:pt x="111125" y="98426"/>
                  <a:pt x="117513" y="98961"/>
                  <a:pt x="123825" y="100013"/>
                </a:cubicBezTo>
                <a:cubicBezTo>
                  <a:pt x="127053" y="100551"/>
                  <a:pt x="130122" y="101856"/>
                  <a:pt x="133350" y="102394"/>
                </a:cubicBezTo>
                <a:cubicBezTo>
                  <a:pt x="139662" y="103446"/>
                  <a:pt x="146050" y="103981"/>
                  <a:pt x="152400" y="104775"/>
                </a:cubicBezTo>
                <a:cubicBezTo>
                  <a:pt x="168275" y="103981"/>
                  <a:pt x="184742" y="106760"/>
                  <a:pt x="200025" y="102394"/>
                </a:cubicBezTo>
                <a:cubicBezTo>
                  <a:pt x="203917" y="101282"/>
                  <a:pt x="201792" y="94488"/>
                  <a:pt x="202407" y="90488"/>
                </a:cubicBezTo>
                <a:cubicBezTo>
                  <a:pt x="203380" y="84163"/>
                  <a:pt x="203643" y="77734"/>
                  <a:pt x="204788" y="71438"/>
                </a:cubicBezTo>
                <a:cubicBezTo>
                  <a:pt x="205789" y="65930"/>
                  <a:pt x="209585" y="59463"/>
                  <a:pt x="211932" y="54769"/>
                </a:cubicBezTo>
                <a:cubicBezTo>
                  <a:pt x="212726" y="50007"/>
                  <a:pt x="213366" y="45216"/>
                  <a:pt x="214313" y="40482"/>
                </a:cubicBezTo>
                <a:cubicBezTo>
                  <a:pt x="215808" y="33007"/>
                  <a:pt x="216806" y="30622"/>
                  <a:pt x="219075" y="23813"/>
                </a:cubicBezTo>
                <a:cubicBezTo>
                  <a:pt x="214313" y="21432"/>
                  <a:pt x="209758" y="18580"/>
                  <a:pt x="204788" y="16669"/>
                </a:cubicBezTo>
                <a:cubicBezTo>
                  <a:pt x="169993" y="3286"/>
                  <a:pt x="119677" y="10237"/>
                  <a:pt x="90488" y="9525"/>
                </a:cubicBezTo>
                <a:lnTo>
                  <a:pt x="76200" y="7144"/>
                </a:lnTo>
                <a:cubicBezTo>
                  <a:pt x="39575" y="486"/>
                  <a:pt x="92126" y="9401"/>
                  <a:pt x="50007" y="2382"/>
                </a:cubicBezTo>
                <a:cubicBezTo>
                  <a:pt x="11115" y="4813"/>
                  <a:pt x="8334" y="397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F2E29F35-45DC-BB0F-0E70-56292DC8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84367"/>
            <a:ext cx="11360800" cy="1113230"/>
          </a:xfrm>
        </p:spPr>
        <p:txBody>
          <a:bodyPr>
            <a:noAutofit/>
          </a:bodyPr>
          <a:lstStyle/>
          <a:p>
            <a:r>
              <a:rPr lang="en-US" sz="4800" dirty="0"/>
              <a:t>Part 3: </a:t>
            </a:r>
            <a:br>
              <a:rPr lang="en-US" sz="4800" dirty="0"/>
            </a:br>
            <a:r>
              <a:rPr lang="en-US" sz="4800" dirty="0"/>
              <a:t>Prep for sanger sequencing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926B4922-7628-D6D0-183C-950449D078D5}"/>
              </a:ext>
            </a:extLst>
          </p:cNvPr>
          <p:cNvSpPr txBox="1">
            <a:spLocks/>
          </p:cNvSpPr>
          <p:nvPr/>
        </p:nvSpPr>
        <p:spPr>
          <a:xfrm>
            <a:off x="415600" y="1784316"/>
            <a:ext cx="7306251" cy="4921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Only do this step if you have results from your gel</a:t>
            </a:r>
          </a:p>
          <a:p>
            <a:r>
              <a:rPr lang="en-US" sz="3200" dirty="0">
                <a:solidFill>
                  <a:schemeClr val="tx1"/>
                </a:solidFill>
              </a:rPr>
              <a:t>Do not mix PCR products </a:t>
            </a:r>
          </a:p>
          <a:p>
            <a:r>
              <a:rPr lang="en-US" sz="3200" dirty="0">
                <a:solidFill>
                  <a:schemeClr val="tx1"/>
                </a:solidFill>
              </a:rPr>
              <a:t>Use a new tip each time </a:t>
            </a:r>
          </a:p>
          <a:p>
            <a:r>
              <a:rPr lang="en-US" sz="3200" dirty="0">
                <a:solidFill>
                  <a:schemeClr val="tx1"/>
                </a:solidFill>
              </a:rPr>
              <a:t>Unique ID is your lab section (</a:t>
            </a:r>
            <a:r>
              <a:rPr lang="en-US" sz="3200" b="1" dirty="0">
                <a:solidFill>
                  <a:schemeClr val="tx1"/>
                </a:solidFill>
              </a:rPr>
              <a:t>11H</a:t>
            </a:r>
            <a:r>
              <a:rPr lang="en-US" sz="3200" dirty="0">
                <a:solidFill>
                  <a:schemeClr val="tx1"/>
                </a:solidFill>
              </a:rPr>
              <a:t>), 2-digit table number (0X), and letter for sample replicate (Example 1101A)</a:t>
            </a:r>
          </a:p>
          <a:p>
            <a:pPr lvl="1"/>
            <a:r>
              <a:rPr lang="en-US" sz="2400" b="1" dirty="0">
                <a:solidFill>
                  <a:schemeClr val="tx1"/>
                </a:solidFill>
              </a:rPr>
              <a:t>There are thousands of samples being submitted for sequencing. If you do not have the correct unique ID, your samples may get lost </a:t>
            </a:r>
          </a:p>
        </p:txBody>
      </p:sp>
    </p:spTree>
    <p:extLst>
      <p:ext uri="{BB962C8B-B14F-4D97-AF65-F5344CB8AC3E}">
        <p14:creationId xmlns:p14="http://schemas.microsoft.com/office/powerpoint/2010/main" val="3405203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0C17B1C7-ECE2-438C-BCDC-9C19796E37DA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2554051" y="3136302"/>
            <a:ext cx="6101733" cy="993631"/>
          </a:xfrm>
          <a:prstGeom prst="rect">
            <a:avLst/>
          </a:prstGeom>
        </p:spPr>
        <p:txBody>
          <a:bodyPr vert="horz" lIns="79490" tIns="39745" rIns="79490" bIns="39745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794883">
              <a:defRPr/>
            </a:pPr>
            <a:r>
              <a:rPr lang="en-US" sz="3825" spc="-104" dirty="0">
                <a:solidFill>
                  <a:schemeClr val="tx2"/>
                </a:solidFill>
                <a:latin typeface="Calibri Light" panose="020F0302020204030204"/>
              </a:rPr>
              <a:t>Today’s Roadmap and Tips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E7712-1F35-4E82-A73D-22752EAFB3E1}"/>
              </a:ext>
            </a:extLst>
          </p:cNvPr>
          <p:cNvSpPr txBox="1"/>
          <p:nvPr/>
        </p:nvSpPr>
        <p:spPr>
          <a:xfrm>
            <a:off x="1200426" y="6894"/>
            <a:ext cx="1076628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7442">
              <a:defRPr/>
            </a:pPr>
            <a:r>
              <a:rPr lang="en-US" sz="2000" b="1" dirty="0">
                <a:solidFill>
                  <a:schemeClr val="accent1"/>
                </a:solidFill>
                <a:latin typeface="Calibri Light" panose="020F0302020204030204"/>
              </a:rPr>
              <a:t>Part I:  gel electrophoresis</a:t>
            </a:r>
          </a:p>
          <a:p>
            <a:pPr marL="298082" indent="-298082" defTabSz="39744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DO NOT remove gel from casting tray. Just remove the colored ends and the comb. Be careful removing the comb to avoid damaging the wells.</a:t>
            </a:r>
          </a:p>
          <a:p>
            <a:pPr marL="298082" indent="-298082" defTabSz="397442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Calibri Light" panose="020F0302020204030204"/>
              </a:rPr>
              <a:t>Keep casting tray pieces with your tray. 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They are not all interchangeable, so try to not leave them behind! </a:t>
            </a:r>
          </a:p>
          <a:p>
            <a:pPr marL="298082" indent="-298082" defTabSz="39744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Don’t use outer most wells</a:t>
            </a:r>
          </a:p>
          <a:p>
            <a:pPr marL="298082" indent="-298082" defTabSz="39744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Make sure the wells are at the negative end before turning on</a:t>
            </a:r>
          </a:p>
          <a:p>
            <a:pPr marL="298082" indent="-298082" defTabSz="39744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Check for bubbles before covering </a:t>
            </a:r>
          </a:p>
          <a:p>
            <a:pPr marL="298082" indent="-298082" defTabSz="39744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Don’t throw away your samples yet, you will hopefully need it for part 4!</a:t>
            </a:r>
          </a:p>
          <a:p>
            <a:pPr defTabSz="397442">
              <a:defRPr/>
            </a:pPr>
            <a:r>
              <a:rPr lang="en-US" sz="2000" b="1" dirty="0">
                <a:solidFill>
                  <a:schemeClr val="accent1"/>
                </a:solidFill>
                <a:latin typeface="Calibri Light" panose="020F0302020204030204"/>
              </a:rPr>
              <a:t>Part 2: DNA to disease</a:t>
            </a:r>
          </a:p>
          <a:p>
            <a:pPr marL="298082" indent="-298082" defTabSz="39744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Links to websites on Canvas: modules &gt; lab materials &gt;  lab activity links </a:t>
            </a:r>
          </a:p>
          <a:p>
            <a:pPr defTabSz="397442">
              <a:defRPr/>
            </a:pPr>
            <a:r>
              <a:rPr lang="en-US" sz="2000" b="1" dirty="0">
                <a:solidFill>
                  <a:schemeClr val="accent1"/>
                </a:solidFill>
                <a:latin typeface="Calibri Light" panose="020F0302020204030204"/>
              </a:rPr>
              <a:t>Part 3: prep for sanger sequencing</a:t>
            </a:r>
          </a:p>
          <a:p>
            <a:pPr marL="298082" indent="-298082" defTabSz="39744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Only do this part if you got DNA in part I. Primers are in the freezer.</a:t>
            </a:r>
          </a:p>
          <a:p>
            <a:pPr marL="298082" indent="-298082" defTabSz="39744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Make sure you label your samples correctly: </a:t>
            </a:r>
            <a:r>
              <a:rPr lang="en-US" sz="2000" dirty="0">
                <a:solidFill>
                  <a:srgbClr val="FF0000"/>
                </a:solidFill>
                <a:latin typeface="Calibri Light" panose="020F0302020204030204"/>
              </a:rPr>
              <a:t>Lab sec 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+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libri Light" panose="020F0302020204030204"/>
              </a:rPr>
              <a:t>table # 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+ </a:t>
            </a:r>
            <a:r>
              <a:rPr lang="en-US" sz="2000" dirty="0">
                <a:solidFill>
                  <a:srgbClr val="00B050"/>
                </a:solidFill>
                <a:latin typeface="Calibri Light" panose="020F0302020204030204"/>
              </a:rPr>
              <a:t>unique letter identifier</a:t>
            </a:r>
            <a:br>
              <a:rPr lang="en-US" sz="2000" dirty="0">
                <a:solidFill>
                  <a:prstClr val="black"/>
                </a:solidFill>
                <a:latin typeface="Calibri Light" panose="020F0302020204030204"/>
              </a:rPr>
            </a:br>
            <a:r>
              <a:rPr lang="en-US" sz="2000" dirty="0">
                <a:solidFill>
                  <a:srgbClr val="FF0000"/>
                </a:solidFill>
                <a:latin typeface="Calibri Light" panose="020F0302020204030204"/>
              </a:rPr>
              <a:t>40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libri Light" panose="020F0302020204030204"/>
              </a:rPr>
              <a:t>08</a:t>
            </a:r>
            <a:r>
              <a:rPr lang="en-US" sz="2000" dirty="0">
                <a:solidFill>
                  <a:srgbClr val="00B050"/>
                </a:solidFill>
                <a:latin typeface="Calibri Light" panose="020F0302020204030204"/>
              </a:rPr>
              <a:t>A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, 4008B,..</a:t>
            </a:r>
          </a:p>
          <a:p>
            <a:pPr defTabSz="397442">
              <a:defRPr/>
            </a:pPr>
            <a:r>
              <a:rPr lang="en-US" sz="2000" b="1" dirty="0">
                <a:solidFill>
                  <a:schemeClr val="accent1"/>
                </a:solidFill>
                <a:latin typeface="Calibri Light" panose="020F0302020204030204"/>
              </a:rPr>
              <a:t>Clean</a:t>
            </a:r>
          </a:p>
          <a:p>
            <a:pPr marL="397442" lvl="1" indent="-397442" defTabSz="39744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Your group’s gel rig area needs to be clean in addition to your station</a:t>
            </a:r>
          </a:p>
          <a:p>
            <a:pPr marL="397442" lvl="1" indent="-397442" defTabSz="39744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Used gel, tubes, used pipette tips → garbage</a:t>
            </a:r>
          </a:p>
          <a:p>
            <a:pPr marL="397442" lvl="1" indent="-397442" defTabSz="397442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 panose="020F0302020204030204"/>
              </a:rPr>
              <a:t>Log off computers, organize stations.</a:t>
            </a:r>
          </a:p>
          <a:p>
            <a:pPr defTabSz="397442">
              <a:defRPr/>
            </a:pPr>
            <a:endParaRPr lang="en-US" sz="2000" dirty="0">
              <a:solidFill>
                <a:prstClr val="black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590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865FDEE-2AD0-6B91-6B0E-F3C16784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20" y="1904977"/>
            <a:ext cx="6013580" cy="3382640"/>
          </a:xfrm>
          <a:prstGeom prst="rect">
            <a:avLst/>
          </a:prstGeom>
        </p:spPr>
      </p:pic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>
          <a:xfrm>
            <a:off x="143538" y="240792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+mj-lt"/>
              </a:rPr>
              <a:t>Outline </a:t>
            </a:r>
            <a:endParaRPr sz="44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62" name="Google Shape;62;p3"/>
          <p:cNvCxnSpPr>
            <a:cxnSpLocks/>
          </p:cNvCxnSpPr>
          <p:nvPr/>
        </p:nvCxnSpPr>
        <p:spPr>
          <a:xfrm>
            <a:off x="285137" y="1061884"/>
            <a:ext cx="1156396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883506-3B06-0AB9-6579-03671DA9CD3A}"/>
              </a:ext>
            </a:extLst>
          </p:cNvPr>
          <p:cNvSpPr txBox="1"/>
          <p:nvPr/>
        </p:nvSpPr>
        <p:spPr>
          <a:xfrm>
            <a:off x="795130" y="1570383"/>
            <a:ext cx="55534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b="1" dirty="0"/>
              <a:t> Pour Gel</a:t>
            </a:r>
          </a:p>
          <a:p>
            <a:pPr marL="342900" indent="-342900">
              <a:buAutoNum type="arabicPeriod"/>
            </a:pPr>
            <a:r>
              <a:rPr lang="en-US" sz="3200" dirty="0"/>
              <a:t> Introduction</a:t>
            </a:r>
          </a:p>
          <a:p>
            <a:pPr marL="342900" indent="-342900">
              <a:buAutoNum type="arabicPeriod"/>
            </a:pPr>
            <a:r>
              <a:rPr lang="en-US" sz="3200" dirty="0"/>
              <a:t> Finish Part I: get gels running</a:t>
            </a:r>
            <a:br>
              <a:rPr lang="en-US" sz="3200" dirty="0"/>
            </a:br>
            <a:r>
              <a:rPr lang="en-US" sz="3200" dirty="0"/>
              <a:t>while gels run:</a:t>
            </a:r>
          </a:p>
          <a:p>
            <a:pPr marL="914400" lvl="1" indent="-457200">
              <a:buFont typeface="+mj-lt"/>
              <a:buAutoNum type="romanLcPeriod"/>
            </a:pPr>
            <a:r>
              <a:rPr lang="en-US" sz="3200" dirty="0"/>
              <a:t>Intro to Group Presentations </a:t>
            </a:r>
          </a:p>
          <a:p>
            <a:pPr marL="914400" lvl="1" indent="-457200">
              <a:buFont typeface="+mj-lt"/>
              <a:buAutoNum type="romanLcPeriod"/>
            </a:pPr>
            <a:r>
              <a:rPr lang="en-US" sz="3200" dirty="0"/>
              <a:t>Part 2 DNA to disease</a:t>
            </a:r>
          </a:p>
          <a:p>
            <a:pPr marL="342900" indent="-342900">
              <a:buAutoNum type="arabicPeriod"/>
            </a:pPr>
            <a:r>
              <a:rPr lang="en-US" sz="3200" dirty="0"/>
              <a:t> Part 3: prep for sequencing</a:t>
            </a:r>
          </a:p>
        </p:txBody>
      </p:sp>
    </p:spTree>
    <p:extLst>
      <p:ext uri="{BB962C8B-B14F-4D97-AF65-F5344CB8AC3E}">
        <p14:creationId xmlns:p14="http://schemas.microsoft.com/office/powerpoint/2010/main" val="37443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AE3E6FB-BF2E-9868-2B49-B9D99D89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5574"/>
            <a:ext cx="6819900" cy="383619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BBCAD-9E0D-5245-B98A-1AD963DAF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417" y="317036"/>
            <a:ext cx="7998400" cy="2021585"/>
          </a:xfrm>
        </p:spPr>
        <p:txBody>
          <a:bodyPr>
            <a:noAutofit/>
          </a:bodyPr>
          <a:lstStyle/>
          <a:p>
            <a:r>
              <a:rPr lang="en-US" sz="5867" dirty="0">
                <a:solidFill>
                  <a:schemeClr val="tx2"/>
                </a:solidFill>
              </a:rPr>
              <a:t>But First … </a:t>
            </a:r>
          </a:p>
          <a:p>
            <a:r>
              <a:rPr lang="en-US" sz="5867" dirty="0">
                <a:solidFill>
                  <a:schemeClr val="tx2"/>
                </a:solidFill>
              </a:rPr>
              <a:t>Pour your gel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58D341-FE4F-B446-BC99-829E0AF2BA65}"/>
              </a:ext>
            </a:extLst>
          </p:cNvPr>
          <p:cNvSpPr txBox="1"/>
          <p:nvPr/>
        </p:nvSpPr>
        <p:spPr>
          <a:xfrm>
            <a:off x="5582083" y="317036"/>
            <a:ext cx="63250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Complete steps 1-5 in your manual (</a:t>
            </a:r>
            <a:r>
              <a:rPr lang="en-US" sz="2800" b="1" dirty="0" err="1"/>
              <a:t>pg</a:t>
            </a:r>
            <a:r>
              <a:rPr lang="en-US" sz="2800" b="1" dirty="0"/>
              <a:t> 49)</a:t>
            </a:r>
          </a:p>
          <a:p>
            <a:r>
              <a:rPr lang="en-US" sz="2800" dirty="0"/>
              <a:t>Step 1: Add the rubber stoppers to the end of the tray </a:t>
            </a:r>
          </a:p>
          <a:p>
            <a:r>
              <a:rPr lang="en-US" sz="2800" dirty="0"/>
              <a:t>Step 2: Add the comb (</a:t>
            </a:r>
            <a:r>
              <a:rPr lang="en-US" sz="2800" b="1" dirty="0"/>
              <a:t>small side down</a:t>
            </a:r>
            <a:r>
              <a:rPr lang="en-US" sz="2800" dirty="0"/>
              <a:t>) </a:t>
            </a:r>
          </a:p>
          <a:p>
            <a:r>
              <a:rPr lang="en-US" sz="2800" dirty="0"/>
              <a:t>Step 3: Get a flask of Agarose gel from the water bath</a:t>
            </a:r>
          </a:p>
          <a:p>
            <a:r>
              <a:rPr lang="en-US" sz="2800" b="1" dirty="0"/>
              <a:t>Step 4: Have TA pipette </a:t>
            </a:r>
            <a:r>
              <a:rPr lang="en-US" sz="2800" b="1" dirty="0" err="1"/>
              <a:t>sybersafe</a:t>
            </a:r>
            <a:r>
              <a:rPr lang="en-US" sz="2800" b="1" dirty="0"/>
              <a:t> dye into gel </a:t>
            </a:r>
            <a:r>
              <a:rPr lang="en-US" sz="2800" dirty="0"/>
              <a:t>and swirl to mix</a:t>
            </a:r>
            <a:r>
              <a:rPr lang="en-US" sz="2800" b="1" dirty="0"/>
              <a:t> </a:t>
            </a:r>
          </a:p>
          <a:p>
            <a:r>
              <a:rPr lang="en-US" sz="2800" dirty="0"/>
              <a:t>Step 5: Slowly pour the gel into the casting tray (no bubbles) </a:t>
            </a:r>
            <a:r>
              <a:rPr lang="en-US" sz="2800" b="1" dirty="0"/>
              <a:t>halfway up </a:t>
            </a:r>
            <a:r>
              <a:rPr lang="en-US" sz="2800" dirty="0"/>
              <a:t>the gaps in the comb.  </a:t>
            </a:r>
          </a:p>
          <a:p>
            <a:r>
              <a:rPr lang="en-US" sz="2800" dirty="0"/>
              <a:t>Step 6: Return to your seat for intro</a:t>
            </a:r>
          </a:p>
        </p:txBody>
      </p:sp>
    </p:spTree>
    <p:extLst>
      <p:ext uri="{BB962C8B-B14F-4D97-AF65-F5344CB8AC3E}">
        <p14:creationId xmlns:p14="http://schemas.microsoft.com/office/powerpoint/2010/main" val="377361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Yellow question mark">
            <a:extLst>
              <a:ext uri="{FF2B5EF4-FFF2-40B4-BE49-F238E27FC236}">
                <a16:creationId xmlns:a16="http://schemas.microsoft.com/office/drawing/2014/main" id="{F65414CF-29B5-4629-9ECB-7B2C2F023B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3000"/>
                    </a14:imgEffect>
                  </a14:imgLayer>
                </a14:imgProps>
              </a:ext>
            </a:extLst>
          </a:blip>
          <a:srcRect l="7273"/>
          <a:stretch/>
        </p:blipFill>
        <p:spPr>
          <a:xfrm>
            <a:off x="-3" y="0"/>
            <a:ext cx="1219201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792" y="3123472"/>
            <a:ext cx="9874855" cy="2914650"/>
          </a:xfrm>
        </p:spPr>
        <p:txBody>
          <a:bodyPr vert="horz" lIns="54198" tIns="27100" rIns="54198" bIns="27100" rtlCol="0" anchor="b">
            <a:noAutofit/>
          </a:bodyPr>
          <a:lstStyle/>
          <a:p>
            <a:pPr defTabSz="541938">
              <a:lnSpc>
                <a:spcPct val="80000"/>
              </a:lnSpc>
            </a:pPr>
            <a:r>
              <a:rPr lang="en-US" sz="12953" b="1" spc="-72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3037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>
          <a:xfrm>
            <a:off x="143538" y="240792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+mj-lt"/>
              </a:rPr>
              <a:t>Outline </a:t>
            </a:r>
            <a:endParaRPr sz="44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62" name="Google Shape;62;p3"/>
          <p:cNvCxnSpPr>
            <a:cxnSpLocks/>
          </p:cNvCxnSpPr>
          <p:nvPr/>
        </p:nvCxnSpPr>
        <p:spPr>
          <a:xfrm>
            <a:off x="285137" y="1061884"/>
            <a:ext cx="1156396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883506-3B06-0AB9-6579-03671DA9CD3A}"/>
              </a:ext>
            </a:extLst>
          </p:cNvPr>
          <p:cNvSpPr txBox="1"/>
          <p:nvPr/>
        </p:nvSpPr>
        <p:spPr>
          <a:xfrm>
            <a:off x="795130" y="1570383"/>
            <a:ext cx="64206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Pour Gel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Introduction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Finish Part I: get gels running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while gels run: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Intro to Group Presentations 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Part 2: DNA to disease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Part </a:t>
            </a:r>
            <a:r>
              <a:rPr lang="en-US" sz="3600" dirty="0">
                <a:solidFill>
                  <a:prstClr val="black"/>
                </a:solidFill>
                <a:latin typeface="Calibri Light" panose="020F0302020204030204"/>
              </a:rPr>
              <a:t>3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prep for sequencing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3F6B3-3C2E-0252-6203-811975FD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006" y="240791"/>
            <a:ext cx="6371958" cy="24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5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25F7E-6310-701E-68FA-B3BDD9943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3" y="3067051"/>
            <a:ext cx="10782300" cy="3352800"/>
          </a:xfrm>
        </p:spPr>
        <p:txBody>
          <a:bodyPr/>
          <a:lstStyle/>
          <a:p>
            <a:r>
              <a:rPr lang="en-US" dirty="0"/>
              <a:t>Lab 6: </a:t>
            </a:r>
            <a:br>
              <a:rPr lang="en-US" dirty="0"/>
            </a:br>
            <a:r>
              <a:rPr lang="en-US" dirty="0"/>
              <a:t>Lab background</a:t>
            </a:r>
          </a:p>
        </p:txBody>
      </p:sp>
      <p:pic>
        <p:nvPicPr>
          <p:cNvPr id="2" name="Google Shape;55;p13">
            <a:extLst>
              <a:ext uri="{FF2B5EF4-FFF2-40B4-BE49-F238E27FC236}">
                <a16:creationId xmlns:a16="http://schemas.microsoft.com/office/drawing/2014/main" id="{DB426CDA-DF17-5930-59A3-E12BF95DBA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54051" cy="3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3C58D-3460-DD5E-9AEB-DDC4E8C64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051" y="438149"/>
            <a:ext cx="7637949" cy="2928100"/>
          </a:xfrm>
          <a:prstGeom prst="rect">
            <a:avLst/>
          </a:prstGeom>
        </p:spPr>
      </p:pic>
      <p:pic>
        <p:nvPicPr>
          <p:cNvPr id="5" name="Picture 4" descr="A cat sleeping on a blanket&#10;&#10;Description automatically generated with medium confidence">
            <a:extLst>
              <a:ext uri="{FF2B5EF4-FFF2-40B4-BE49-F238E27FC236}">
                <a16:creationId xmlns:a16="http://schemas.microsoft.com/office/drawing/2014/main" id="{3932A3FB-B405-E1E7-0430-61955F8B7F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860" b="19014"/>
          <a:stretch/>
        </p:blipFill>
        <p:spPr>
          <a:xfrm>
            <a:off x="9108102" y="1553584"/>
            <a:ext cx="1577296" cy="1495838"/>
          </a:xfrm>
          <a:prstGeom prst="ellipse">
            <a:avLst/>
          </a:prstGeom>
        </p:spPr>
      </p:pic>
      <p:pic>
        <p:nvPicPr>
          <p:cNvPr id="7" name="Picture 6" descr="A cat lying on a blanket&#10;&#10;Description automatically generated with medium confidence">
            <a:extLst>
              <a:ext uri="{FF2B5EF4-FFF2-40B4-BE49-F238E27FC236}">
                <a16:creationId xmlns:a16="http://schemas.microsoft.com/office/drawing/2014/main" id="{3B7D62B2-4559-0356-43E0-80E7ED3984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36" b="25364"/>
          <a:stretch/>
        </p:blipFill>
        <p:spPr>
          <a:xfrm>
            <a:off x="7366677" y="1181302"/>
            <a:ext cx="1595851" cy="1868120"/>
          </a:xfrm>
          <a:prstGeom prst="rect">
            <a:avLst/>
          </a:prstGeom>
        </p:spPr>
      </p:pic>
      <p:pic>
        <p:nvPicPr>
          <p:cNvPr id="8" name="Picture 7" descr="A cat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E5A06E86-2B47-E721-6DB3-89BBA60BFB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67" r="35278" b="16297"/>
          <a:stretch/>
        </p:blipFill>
        <p:spPr>
          <a:xfrm rot="10800000">
            <a:off x="5429250" y="535441"/>
            <a:ext cx="1765207" cy="27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6B6B-5F07-A64A-9043-14B94AFA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44A29-DFE5-5143-8F51-D24FA1D9E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61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Explain  the  basic  principles  of  electrophoresis  and  how  it  is  used  to  separate  DNA  fragments.</a:t>
            </a:r>
          </a:p>
          <a:p>
            <a:pPr marL="5461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Demonstrate the ability to use molecular biology skills including gel electrophoresis and using micropipettes</a:t>
            </a:r>
          </a:p>
          <a:p>
            <a:pPr marL="5461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Demonstrate the knowledge of sanger sequencing. Explain the central dogma of molecular biology.</a:t>
            </a:r>
          </a:p>
        </p:txBody>
      </p:sp>
    </p:spTree>
    <p:extLst>
      <p:ext uri="{BB962C8B-B14F-4D97-AF65-F5344CB8AC3E}">
        <p14:creationId xmlns:p14="http://schemas.microsoft.com/office/powerpoint/2010/main" val="384400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6B6B-5F07-A64A-9043-14B94AFA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44A29-DFE5-5143-8F51-D24FA1D9E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61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Explain  the  basic  principles  of  electrophoresis  and  how  it  is  used  to  separate  DNA  fragments.</a:t>
            </a:r>
          </a:p>
          <a:p>
            <a:pPr marL="5461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Demonstrate the ability to use molecular biology skills including gel electrophoresis and using micropipettes</a:t>
            </a:r>
          </a:p>
          <a:p>
            <a:pPr marL="5461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Demonstrate the knowledge of sanger sequencing. Explain the central dogma of molecular biology.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BB153-B7D8-D2BC-10E8-4C2BD31CAB7A}"/>
              </a:ext>
            </a:extLst>
          </p:cNvPr>
          <p:cNvSpPr txBox="1"/>
          <p:nvPr/>
        </p:nvSpPr>
        <p:spPr>
          <a:xfrm rot="21121228">
            <a:off x="2175388" y="2693494"/>
            <a:ext cx="7841221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TLDR: demonstrate gel electrophoresis skills and knowledge – including the central dogma of molecular biology. </a:t>
            </a:r>
          </a:p>
        </p:txBody>
      </p:sp>
    </p:spTree>
    <p:extLst>
      <p:ext uri="{BB962C8B-B14F-4D97-AF65-F5344CB8AC3E}">
        <p14:creationId xmlns:p14="http://schemas.microsoft.com/office/powerpoint/2010/main" val="210257072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Dusky purple">
      <a:dk1>
        <a:sysClr val="windowText" lastClr="000000"/>
      </a:dk1>
      <a:lt1>
        <a:sysClr val="window" lastClr="FFFFFF"/>
      </a:lt1>
      <a:dk2>
        <a:srgbClr val="3F3241"/>
      </a:dk2>
      <a:lt2>
        <a:srgbClr val="E7CDE7"/>
      </a:lt2>
      <a:accent1>
        <a:srgbClr val="7E6483"/>
      </a:accent1>
      <a:accent2>
        <a:srgbClr val="4C4C72"/>
      </a:accent2>
      <a:accent3>
        <a:srgbClr val="A3A3C1"/>
      </a:accent3>
      <a:accent4>
        <a:srgbClr val="3F3241"/>
      </a:accent4>
      <a:accent5>
        <a:srgbClr val="7E6483"/>
      </a:accent5>
      <a:accent6>
        <a:srgbClr val="B5A3B8"/>
      </a:accent6>
      <a:hlink>
        <a:srgbClr val="D7BBED"/>
      </a:hlink>
      <a:folHlink>
        <a:srgbClr val="66669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1_Metropolita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3.xml><?xml version="1.0" encoding="utf-8"?>
<a:theme xmlns:a="http://schemas.openxmlformats.org/drawingml/2006/main" name="5_Metropolitan">
  <a:themeElements>
    <a:clrScheme name="Dusky purple">
      <a:dk1>
        <a:sysClr val="windowText" lastClr="000000"/>
      </a:dk1>
      <a:lt1>
        <a:sysClr val="window" lastClr="FFFFFF"/>
      </a:lt1>
      <a:dk2>
        <a:srgbClr val="3F3241"/>
      </a:dk2>
      <a:lt2>
        <a:srgbClr val="E7CDE7"/>
      </a:lt2>
      <a:accent1>
        <a:srgbClr val="7E6483"/>
      </a:accent1>
      <a:accent2>
        <a:srgbClr val="4C4C72"/>
      </a:accent2>
      <a:accent3>
        <a:srgbClr val="A3A3C1"/>
      </a:accent3>
      <a:accent4>
        <a:srgbClr val="3F3241"/>
      </a:accent4>
      <a:accent5>
        <a:srgbClr val="7E6483"/>
      </a:accent5>
      <a:accent6>
        <a:srgbClr val="B5A3B8"/>
      </a:accent6>
      <a:hlink>
        <a:srgbClr val="D7BBED"/>
      </a:hlink>
      <a:folHlink>
        <a:srgbClr val="666699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9209</TotalTime>
  <Words>1881</Words>
  <Application>Microsoft Office PowerPoint</Application>
  <PresentationFormat>Widescreen</PresentationFormat>
  <Paragraphs>187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Copperplate Gothic Light</vt:lpstr>
      <vt:lpstr>Corbel</vt:lpstr>
      <vt:lpstr>Lato Extended</vt:lpstr>
      <vt:lpstr>Metropolitan</vt:lpstr>
      <vt:lpstr>1_Metropolitan</vt:lpstr>
      <vt:lpstr>5_Metropolitan</vt:lpstr>
      <vt:lpstr>Lab 6: Gel electrophoresis, sanger sequencing</vt:lpstr>
      <vt:lpstr>Lab roadmap </vt:lpstr>
      <vt:lpstr>PowerPoint Presentation</vt:lpstr>
      <vt:lpstr>PowerPoint Presentation</vt:lpstr>
      <vt:lpstr>Questions?</vt:lpstr>
      <vt:lpstr>PowerPoint Presentation</vt:lpstr>
      <vt:lpstr>Lab 6:  Lab background</vt:lpstr>
      <vt:lpstr>Lab Objectives</vt:lpstr>
      <vt:lpstr>Lab Objectives</vt:lpstr>
      <vt:lpstr>Experimental Studies with Nematodes </vt:lpstr>
      <vt:lpstr>Gel Electrophoresis</vt:lpstr>
      <vt:lpstr>Gel Electrophoresis</vt:lpstr>
      <vt:lpstr>Gel Electrophoresis</vt:lpstr>
      <vt:lpstr>Preparation for Sanger Sequencing </vt:lpstr>
      <vt:lpstr>Lab 6:  Today’s activities</vt:lpstr>
      <vt:lpstr>Part 1: Gel electrophoresis</vt:lpstr>
      <vt:lpstr>Practice Loading the Gel!</vt:lpstr>
      <vt:lpstr>PowerPoint Presentation</vt:lpstr>
      <vt:lpstr>Visualizing DNA: Blue Light Camera</vt:lpstr>
      <vt:lpstr>Interpreting your gel</vt:lpstr>
      <vt:lpstr>PowerPoint Presentation</vt:lpstr>
      <vt:lpstr>PowerPoint Presentation</vt:lpstr>
      <vt:lpstr>While gel runs: Biological Frontiers Group Presentation</vt:lpstr>
      <vt:lpstr>While gel runs: Biological Frontiers Group Presentation</vt:lpstr>
      <vt:lpstr>While gel runs: DNA to Disease</vt:lpstr>
      <vt:lpstr>What is BLAST?</vt:lpstr>
      <vt:lpstr>Part 3: Prep for sanger sequencing</vt:lpstr>
      <vt:lpstr>Part 3:  Prep for sanger sequencing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4: Nematode Experiment PCR and Cell Cycle</dc:title>
  <dc:creator>Harjoe, Carmen C</dc:creator>
  <cp:lastModifiedBy>Giovanni</cp:lastModifiedBy>
  <cp:revision>38</cp:revision>
  <dcterms:created xsi:type="dcterms:W3CDTF">2021-10-23T02:54:55Z</dcterms:created>
  <dcterms:modified xsi:type="dcterms:W3CDTF">2024-11-05T17:33:59Z</dcterms:modified>
</cp:coreProperties>
</file>